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9"/>
  </p:notesMasterIdLst>
  <p:handoutMasterIdLst>
    <p:handoutMasterId r:id="rId10"/>
  </p:handoutMasterIdLst>
  <p:sldIdLst>
    <p:sldId id="282" r:id="rId2"/>
    <p:sldId id="290" r:id="rId3"/>
    <p:sldId id="291" r:id="rId4"/>
    <p:sldId id="292" r:id="rId5"/>
    <p:sldId id="293" r:id="rId6"/>
    <p:sldId id="296" r:id="rId7"/>
    <p:sldId id="297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>
          <p15:clr>
            <a:srgbClr val="A4A3A4"/>
          </p15:clr>
        </p15:guide>
        <p15:guide id="2" pos="344">
          <p15:clr>
            <a:srgbClr val="A4A3A4"/>
          </p15:clr>
        </p15:guide>
        <p15:guide id="3" pos="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030"/>
    <a:srgbClr val="55A51C"/>
    <a:srgbClr val="BED600"/>
    <a:srgbClr val="0000BB"/>
    <a:srgbClr val="673BB8"/>
    <a:srgbClr val="E23B30"/>
    <a:srgbClr val="FF7900"/>
    <a:srgbClr val="FFC82E"/>
    <a:srgbClr val="58595B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182" y="108"/>
      </p:cViewPr>
      <p:guideLst>
        <p:guide orient="horz" pos="368"/>
        <p:guide pos="344"/>
        <p:guide pos="4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4F4B36-A1E8-214E-8DBA-FC8B31FEFA48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E77F78-C32D-F74C-9BFB-77882C3C7D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4324D5-406A-8344-A483-3F0F7064C859}" type="datetime1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623A02-8FCA-4C4E-81BE-F2A4E58E3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25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D71AB-C66A-46E7-9AF2-5D3200C198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4D71AB-C66A-46E7-9AF2-5D3200C198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MI_Stnrds 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26059" y="1146255"/>
            <a:ext cx="7772399" cy="108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+mj-lt"/>
                <a:cs typeface="Roboto"/>
              </a:defRPr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6058" y="2298555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rgbClr val="DF303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6059" y="2629813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rgbClr val="40404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2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DF3030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08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_cutou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6" y="178948"/>
            <a:ext cx="9148596" cy="3400435"/>
          </a:xfrm>
          <a:prstGeom prst="rect">
            <a:avLst/>
          </a:prstGeom>
        </p:spPr>
      </p:pic>
      <p:pic>
        <p:nvPicPr>
          <p:cNvPr id="18" name="Picture 17" descr="Semi_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45" y="415766"/>
            <a:ext cx="1606887" cy="3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D73E-5BB5-45DF-9BA3-2390B85C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53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0D27-3863-45E8-BACF-B796FC22C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MI_Stnrds Second 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826059" y="1146255"/>
            <a:ext cx="7772399" cy="108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+mj-lt"/>
                <a:cs typeface="Roboto"/>
              </a:defRPr>
            </a:lvl1pPr>
          </a:lstStyle>
          <a:p>
            <a:r>
              <a:rPr lang="en-US" dirty="0" smtClean="0"/>
              <a:t>Presentation Headline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6058" y="2298555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rgbClr val="DF303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6059" y="2629813"/>
            <a:ext cx="7772400" cy="434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0">
                <a:solidFill>
                  <a:srgbClr val="404040"/>
                </a:solidFill>
                <a:latin typeface="+mj-lt"/>
                <a:cs typeface="Roboto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Roboto"/>
                <a:cs typeface="Roboto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445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MI_Stnrds Section.JPG"/>
          <p:cNvPicPr>
            <a:picLocks noChangeAspect="1"/>
          </p:cNvPicPr>
          <p:nvPr userDrawn="1"/>
        </p:nvPicPr>
        <p:blipFill>
          <a:blip r:embed="rId2"/>
          <a:srcRect b="12203"/>
          <a:stretch>
            <a:fillRect/>
          </a:stretch>
        </p:blipFill>
        <p:spPr>
          <a:xfrm>
            <a:off x="0" y="0"/>
            <a:ext cx="9144000" cy="6021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273" y="2616011"/>
            <a:ext cx="7772400" cy="1362075"/>
          </a:xfrm>
          <a:prstGeom prst="rect">
            <a:avLst/>
          </a:prstGeom>
        </p:spPr>
        <p:txBody>
          <a:bodyPr anchor="ctr"/>
          <a:lstStyle>
            <a:lvl1pPr algn="l">
              <a:defRPr sz="4000" b="0" i="0" cap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893FAFD6-D314-FA41-87CB-F6BC385DE6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0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16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F3030"/>
              </a:buClr>
              <a:defRPr sz="2000" b="0" i="0">
                <a:solidFill>
                  <a:srgbClr val="666666"/>
                </a:solidFill>
                <a:latin typeface="+mj-lt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rgbClr val="666666"/>
                </a:solidFill>
                <a:latin typeface="+mj-lt"/>
              </a:defRPr>
            </a:lvl2pPr>
            <a:lvl3pPr marL="1028700" indent="-2444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 baseline="0">
                <a:solidFill>
                  <a:srgbClr val="666666"/>
                </a:solidFill>
                <a:latin typeface="+mj-lt"/>
              </a:defRPr>
            </a:lvl3pPr>
            <a:lvl4pPr marL="12573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j-lt"/>
              </a:defRPr>
            </a:lvl4pPr>
            <a:lvl5pPr marL="1485900" indent="-2222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>
                <a:solidFill>
                  <a:srgbClr val="666666"/>
                </a:solidFill>
                <a:latin typeface="+mj-lt"/>
              </a:defRPr>
            </a:lvl5pPr>
            <a:lvl6pPr marL="1828800" indent="-228600">
              <a:defRPr lang="en-US" sz="14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6pPr>
            <a:lvl7pPr marL="2171700" indent="-228600">
              <a:buFont typeface="Wingdings" panose="05000000000000000000" pitchFamily="2" charset="2"/>
              <a:buChar char="§"/>
              <a:defRPr lang="en-US" sz="12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7pPr>
            <a:lvl8pPr marL="2514600" indent="-228600">
              <a:defRPr lang="en-US" sz="1200" kern="1200" baseline="0" dirty="0">
                <a:solidFill>
                  <a:srgbClr val="666666"/>
                </a:solidFill>
                <a:latin typeface="+mj-lt"/>
                <a:ea typeface="+mn-ea"/>
                <a:cs typeface="Roboto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1300"/>
            <a:ext cx="40401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 i="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buClr>
                <a:srgbClr val="DF3030"/>
              </a:buClr>
              <a:defRPr sz="1600">
                <a:solidFill>
                  <a:srgbClr val="666666"/>
                </a:solidFill>
                <a:latin typeface="+mj-lt"/>
              </a:defRPr>
            </a:lvl1pPr>
            <a:lvl2pPr>
              <a:defRPr sz="1600">
                <a:solidFill>
                  <a:srgbClr val="666666"/>
                </a:solidFill>
                <a:latin typeface="+mj-lt"/>
              </a:defRPr>
            </a:lvl2pPr>
            <a:lvl3pPr>
              <a:defRPr sz="1400">
                <a:solidFill>
                  <a:srgbClr val="666666"/>
                </a:solidFill>
                <a:latin typeface="+mj-lt"/>
              </a:defRPr>
            </a:lvl3pPr>
            <a:lvl4pPr>
              <a:defRPr sz="1200">
                <a:solidFill>
                  <a:srgbClr val="666666"/>
                </a:solidFill>
                <a:latin typeface="+mj-lt"/>
              </a:defRPr>
            </a:lvl4pPr>
            <a:lvl5pPr>
              <a:defRPr sz="1200">
                <a:solidFill>
                  <a:srgbClr val="666666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1300"/>
            <a:ext cx="4041775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 b="1" i="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0862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buClr>
                <a:srgbClr val="DF3030"/>
              </a:buClr>
              <a:defRPr sz="1600">
                <a:solidFill>
                  <a:srgbClr val="666666"/>
                </a:solidFill>
                <a:latin typeface="+mj-lt"/>
              </a:defRPr>
            </a:lvl1pPr>
            <a:lvl2pPr>
              <a:defRPr sz="1600">
                <a:solidFill>
                  <a:srgbClr val="666666"/>
                </a:solidFill>
                <a:latin typeface="+mj-lt"/>
              </a:defRPr>
            </a:lvl2pPr>
            <a:lvl3pPr>
              <a:defRPr sz="1400">
                <a:solidFill>
                  <a:srgbClr val="666666"/>
                </a:solidFill>
                <a:latin typeface="+mj-lt"/>
              </a:defRPr>
            </a:lvl3pPr>
            <a:lvl4pPr>
              <a:defRPr sz="1200">
                <a:solidFill>
                  <a:srgbClr val="666666"/>
                </a:solidFill>
                <a:latin typeface="+mj-lt"/>
              </a:defRPr>
            </a:lvl4pPr>
            <a:lvl5pPr>
              <a:defRPr sz="1200">
                <a:solidFill>
                  <a:srgbClr val="666666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980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511300"/>
            <a:ext cx="511175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64592">
              <a:defRPr sz="2000" b="1">
                <a:solidFill>
                  <a:srgbClr val="DF3030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13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DF303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29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947468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DF3030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9276"/>
            <a:ext cx="8229600" cy="50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rgbClr val="40404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5992" y="381000"/>
            <a:ext cx="8238737" cy="803465"/>
          </a:xfrm>
          <a:prstGeom prst="rect">
            <a:avLst/>
          </a:prstGeom>
        </p:spPr>
        <p:txBody>
          <a:bodyPr/>
          <a:lstStyle>
            <a:lvl1pPr>
              <a:defRPr lang="en-US" sz="2400" b="0" kern="1200" dirty="0">
                <a:solidFill>
                  <a:schemeClr val="tx1"/>
                </a:solidFill>
                <a:latin typeface="+mj-lt"/>
                <a:ea typeface="+mj-ea"/>
                <a:cs typeface="Robot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232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I_Stnrds Master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198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rgbClr val="A6A6A6"/>
                </a:solidFill>
                <a:latin typeface="+mj-lt"/>
                <a:cs typeface="Roboto"/>
              </a:defRPr>
            </a:lvl1pPr>
          </a:lstStyle>
          <a:p>
            <a:fld id="{3AEC0D09-A8FA-48FE-9BA5-C9AB8935E2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697" r:id="rId9"/>
    <p:sldLayoutId id="2147483698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Roboto"/>
          <a:ea typeface="+mj-ea"/>
          <a:cs typeface="Roboto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Font typeface="Arial"/>
        <a:buChar char="•"/>
        <a:defRPr sz="2000" kern="1200">
          <a:solidFill>
            <a:srgbClr val="63A70A"/>
          </a:solidFill>
          <a:latin typeface="Roboto Medium"/>
          <a:ea typeface="+mn-ea"/>
          <a:cs typeface="Roboto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Roboto Light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Roboto Light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400" kern="1200">
          <a:solidFill>
            <a:schemeClr val="tx1"/>
          </a:solidFill>
          <a:latin typeface="Roboto Light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/>
          </a:solidFill>
          <a:latin typeface="Roboto Light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mantech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 America Compound Semiconductor Materials Technical Committee Chapter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Liaison Report</a:t>
            </a:r>
          </a:p>
          <a:p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May 26, 2017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Leadership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Committee Co-chairs</a:t>
            </a:r>
          </a:p>
          <a:p>
            <a:pPr lvl="1" eaLnBrk="1" hangingPunct="1"/>
            <a:r>
              <a:rPr lang="en-US" sz="2400" dirty="0" smtClean="0"/>
              <a:t>Russ Kremer / </a:t>
            </a:r>
            <a:r>
              <a:rPr lang="en-US" sz="2400" dirty="0" err="1" smtClean="0"/>
              <a:t>Freiberger</a:t>
            </a:r>
            <a:r>
              <a:rPr lang="en-US" sz="2400" dirty="0" smtClean="0"/>
              <a:t> Compound Materials</a:t>
            </a:r>
          </a:p>
          <a:p>
            <a:pPr lvl="1" eaLnBrk="1" hangingPunct="1"/>
            <a:r>
              <a:rPr lang="en-US" sz="2400" dirty="0" smtClean="0"/>
              <a:t>Jim Oliver / Northrop Grumman</a:t>
            </a:r>
          </a:p>
        </p:txBody>
      </p:sp>
    </p:spTree>
    <p:extLst>
      <p:ext uri="{BB962C8B-B14F-4D97-AF65-F5344CB8AC3E}">
        <p14:creationId xmlns:p14="http://schemas.microsoft.com/office/powerpoint/2010/main" val="32527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Current Committee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724400" y="4188023"/>
            <a:ext cx="2611016" cy="307777"/>
          </a:xfrm>
          <a:prstGeom prst="rect">
            <a:avLst/>
          </a:prstGeom>
          <a:solidFill>
            <a:srgbClr val="E1FFE1"/>
          </a:solidFill>
          <a:ln w="12700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Silicon Carbide TF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524000" y="4267200"/>
            <a:ext cx="2590800" cy="307777"/>
          </a:xfrm>
          <a:prstGeom prst="rect">
            <a:avLst/>
          </a:prstGeom>
          <a:solidFill>
            <a:srgbClr val="E1FFE1"/>
          </a:solidFill>
          <a:ln w="12700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Electrical Properties </a:t>
            </a:r>
            <a:r>
              <a:rPr lang="en-US" sz="1400" b="1" dirty="0">
                <a:solidFill>
                  <a:srgbClr val="000066"/>
                </a:solidFill>
              </a:rPr>
              <a:t>TF</a:t>
            </a: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H="1">
            <a:off x="4114800" y="4538007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4419600" y="4353580"/>
            <a:ext cx="304800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 flipV="1">
            <a:off x="4419600" y="3047999"/>
            <a:ext cx="0" cy="1490008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2514600" y="2047873"/>
            <a:ext cx="3810000" cy="1000125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altLang="ja-JP" sz="1600" b="1" dirty="0" smtClean="0">
                <a:solidFill>
                  <a:srgbClr val="000066"/>
                </a:solidFill>
                <a:ea typeface="ＭＳ ゴシック" pitchFamily="49" charset="-128"/>
              </a:rPr>
              <a:t>North America </a:t>
            </a:r>
          </a:p>
          <a:p>
            <a:pPr algn="ctr" eaLnBrk="0" hangingPunct="0"/>
            <a:r>
              <a:rPr lang="en-US" altLang="ja-JP" sz="1600" b="1" dirty="0" smtClean="0">
                <a:solidFill>
                  <a:srgbClr val="000066"/>
                </a:solidFill>
                <a:ea typeface="ＭＳ ゴシック" pitchFamily="49" charset="-128"/>
              </a:rPr>
              <a:t>Compound Semiconductor Materials</a:t>
            </a:r>
            <a:endParaRPr lang="en-US" altLang="ja-JP" sz="1600" b="1" dirty="0">
              <a:solidFill>
                <a:srgbClr val="000066"/>
              </a:solidFill>
              <a:ea typeface="ＭＳ ゴシック" pitchFamily="49" charset="-128"/>
            </a:endParaRPr>
          </a:p>
          <a:p>
            <a:pPr algn="ctr" eaLnBrk="0" hangingPunct="0"/>
            <a:r>
              <a:rPr lang="en-US" altLang="ja-JP" sz="1600" b="1" dirty="0" smtClean="0">
                <a:solidFill>
                  <a:srgbClr val="000066"/>
                </a:solidFill>
                <a:ea typeface="ＭＳ ゴシック" pitchFamily="49" charset="-128"/>
              </a:rPr>
              <a:t>Technical Committee Chapter</a:t>
            </a:r>
            <a:endParaRPr lang="en-US" altLang="ja-JP" b="1" dirty="0">
              <a:solidFill>
                <a:srgbClr val="000066"/>
              </a:solidFill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7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 smtClean="0">
                <a:ea typeface="ＭＳ Ｐゴシック" pitchFamily="34" charset="-128"/>
              </a:rPr>
              <a:t>Meeting Information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itchFamily="34" charset="-128"/>
              </a:rPr>
              <a:t>Last meeting</a:t>
            </a:r>
          </a:p>
          <a:p>
            <a:pPr lvl="1"/>
            <a:r>
              <a:rPr lang="en-US" altLang="ja-JP" dirty="0">
                <a:ea typeface="ＭＳ Ｐゴシック" pitchFamily="34" charset="-128"/>
              </a:rPr>
              <a:t>May 24 for CS MANTECH 2017</a:t>
            </a:r>
            <a:br>
              <a:rPr lang="en-US" altLang="ja-JP" dirty="0">
                <a:ea typeface="ＭＳ Ｐゴシック" pitchFamily="34" charset="-128"/>
              </a:rPr>
            </a:br>
            <a:r>
              <a:rPr lang="en-US" altLang="ja-JP" dirty="0">
                <a:ea typeface="ＭＳ Ｐゴシック" pitchFamily="34" charset="-128"/>
              </a:rPr>
              <a:t>at Hyatt Regency Indian Wells</a:t>
            </a:r>
          </a:p>
          <a:p>
            <a:pPr lvl="1"/>
            <a:r>
              <a:rPr lang="en-US" altLang="ja-JP" dirty="0">
                <a:ea typeface="ＭＳ Ｐゴシック" pitchFamily="34" charset="-128"/>
              </a:rPr>
              <a:t>Palm Springs, California </a:t>
            </a:r>
          </a:p>
          <a:p>
            <a:pPr marL="0" indent="0" eaLnBrk="1" hangingPunct="1">
              <a:buNone/>
            </a:pPr>
            <a:endParaRPr lang="en-US" altLang="ja-JP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ja-JP" dirty="0" smtClean="0">
                <a:ea typeface="ＭＳ Ｐゴシック" pitchFamily="34" charset="-128"/>
              </a:rPr>
              <a:t>Next meeting</a:t>
            </a: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May </a:t>
            </a:r>
            <a:r>
              <a:rPr lang="en-US" altLang="ja-JP" dirty="0">
                <a:ea typeface="ＭＳ Ｐゴシック" pitchFamily="34" charset="-128"/>
              </a:rPr>
              <a:t>9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smtClean="0">
                <a:ea typeface="ＭＳ Ｐゴシック" pitchFamily="34" charset="-128"/>
              </a:rPr>
              <a:t>for CS MANTECH </a:t>
            </a:r>
            <a:r>
              <a:rPr lang="en-US" altLang="ja-JP" dirty="0" smtClean="0">
                <a:ea typeface="ＭＳ Ｐゴシック" pitchFamily="34" charset="-128"/>
              </a:rPr>
              <a:t>2018</a:t>
            </a:r>
            <a:endParaRPr lang="en-US" altLang="ja-JP" dirty="0">
              <a:ea typeface="ＭＳ Ｐゴシック" pitchFamily="34" charset="-128"/>
            </a:endParaRPr>
          </a:p>
          <a:p>
            <a:pPr lvl="1"/>
            <a:r>
              <a:rPr lang="en-US" altLang="ja-JP" dirty="0" smtClean="0">
                <a:ea typeface="ＭＳ Ｐゴシック" pitchFamily="34" charset="-128"/>
              </a:rPr>
              <a:t>Austin, Texas</a:t>
            </a:r>
            <a:endParaRPr lang="en-US" altLang="ja-JP" dirty="0" smtClean="0">
              <a:ea typeface="ＭＳ Ｐゴシック" pitchFamily="34" charset="-128"/>
            </a:endParaRPr>
          </a:p>
          <a:p>
            <a:pPr lvl="1"/>
            <a:r>
              <a:rPr lang="en-US" altLang="ja-JP" dirty="0">
                <a:ea typeface="ＭＳ Ｐゴシック" pitchFamily="34" charset="-128"/>
              </a:rPr>
              <a:t>More info at </a:t>
            </a:r>
            <a:r>
              <a:rPr lang="en-US" altLang="ja-JP" dirty="0">
                <a:ea typeface="ＭＳ Ｐゴシック" pitchFamily="34" charset="-128"/>
                <a:hlinkClick r:id="rId3"/>
              </a:rPr>
              <a:t>www.csmantech.org</a:t>
            </a:r>
            <a:r>
              <a:rPr lang="en-US" altLang="ja-JP" dirty="0" smtClean="0">
                <a:ea typeface="ＭＳ Ｐゴシック" pitchFamily="34" charset="-128"/>
                <a:hlinkClick r:id="rId3"/>
              </a:rPr>
              <a:t>/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endParaRPr lang="en-US" altLang="ja-JP" dirty="0">
              <a:ea typeface="ＭＳ Ｐゴシック" pitchFamily="34" charset="-128"/>
            </a:endParaRPr>
          </a:p>
          <a:p>
            <a:pPr marL="457200" lvl="1" indent="0">
              <a:buNone/>
            </a:pPr>
            <a:endParaRPr lang="en-US" altLang="ja-JP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468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Document Review Summary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00FF"/>
                </a:solidFill>
              </a:rPr>
              <a:t>CS MANTECH </a:t>
            </a:r>
            <a:r>
              <a:rPr lang="en-US" sz="2400" dirty="0" smtClean="0">
                <a:solidFill>
                  <a:srgbClr val="0000FF"/>
                </a:solidFill>
              </a:rPr>
              <a:t>2017 </a:t>
            </a:r>
            <a:r>
              <a:rPr lang="en-US" sz="2400" dirty="0" smtClean="0">
                <a:solidFill>
                  <a:srgbClr val="0000FF"/>
                </a:solidFill>
              </a:rPr>
              <a:t>Meeting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7870"/>
              </p:ext>
            </p:extLst>
          </p:nvPr>
        </p:nvGraphicFramePr>
        <p:xfrm>
          <a:off x="475129" y="1571163"/>
          <a:ext cx="8229600" cy="375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69">
                <a:tc gridSpan="3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 Cycle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1, 2017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Doc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#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TC Action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6132</a:t>
                      </a: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Line Item Revision of SEMI M79-0211 Specification for Round 100 mm Polished Monocrystalline Germanium Wafers for Solar Cell Applications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Passed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6133</a:t>
                      </a: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 Item Revision of SEMI M10-0816 Terminology For Identification Of Structures And Features Seen On Gallium Arsenide Wafers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Passed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96423"/>
                  </a:ext>
                </a:extLst>
              </a:tr>
              <a:tr h="782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6134</a:t>
                      </a: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Reapprovals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of SEMI M23-0811 — Specification For Polished Monocrystalline Indium Phosphide Wafers, SEMI M23.1 0211, SEMI M23.2 0211, SEMI M23.4 0211, SEMI M23.5 0211, and SEMI M23.6 0211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</a:rPr>
                        <a:t>Passed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1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Task Force Updates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GaN</a:t>
            </a:r>
            <a:r>
              <a:rPr lang="en-US" dirty="0" smtClean="0"/>
              <a:t> TF</a:t>
            </a:r>
          </a:p>
          <a:p>
            <a:pPr lvl="1"/>
            <a:r>
              <a:rPr lang="en-US" dirty="0" smtClean="0"/>
              <a:t>Document 4979A (New Standard: Specification for Polished Monocrystalline C-Plane Gallium Nitride Wafers) published as SEMI M86-0915.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TF was disbanded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Electrical </a:t>
            </a:r>
            <a:r>
              <a:rPr lang="en-US" dirty="0"/>
              <a:t>Properties TF</a:t>
            </a:r>
          </a:p>
          <a:p>
            <a:pPr lvl="1"/>
            <a:r>
              <a:rPr lang="en-US" dirty="0" smtClean="0"/>
              <a:t>ASTM </a:t>
            </a:r>
            <a:r>
              <a:rPr lang="en-US" dirty="0"/>
              <a:t>F1.15 Subcommittee on Compound </a:t>
            </a:r>
            <a:r>
              <a:rPr lang="en-US" dirty="0" smtClean="0"/>
              <a:t>Semiconductors</a:t>
            </a:r>
          </a:p>
          <a:p>
            <a:pPr lvl="2"/>
            <a:r>
              <a:rPr lang="en-US" dirty="0" smtClean="0"/>
              <a:t>Exploring </a:t>
            </a:r>
            <a:r>
              <a:rPr lang="en-US" dirty="0" err="1" smtClean="0"/>
              <a:t>GaN</a:t>
            </a:r>
            <a:r>
              <a:rPr lang="en-US" dirty="0" smtClean="0"/>
              <a:t> reference materials.  Survey will be conducted.</a:t>
            </a:r>
          </a:p>
          <a:p>
            <a:pPr lvl="2"/>
            <a:endParaRPr lang="en-US" dirty="0" smtClean="0"/>
          </a:p>
          <a:p>
            <a:r>
              <a:rPr lang="en-US" dirty="0"/>
              <a:t>Silicon Carbide TF</a:t>
            </a:r>
          </a:p>
          <a:p>
            <a:pPr lvl="1"/>
            <a:r>
              <a:rPr lang="en-US" dirty="0" smtClean="0"/>
              <a:t>Liaison with Europe TC Chapter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4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581400" y="2559655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Gill Sans MT" pitchFamily="34" charset="0"/>
              </a:rPr>
              <a:t>Thank You!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95500" y="3556337"/>
            <a:ext cx="525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A863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Gill Sans MT" pitchFamily="34" charset="0"/>
              </a:rPr>
              <a:t>For more information or </a:t>
            </a:r>
            <a:r>
              <a:rPr lang="en-US" sz="2000" dirty="0" smtClean="0">
                <a:solidFill>
                  <a:srgbClr val="0000FF"/>
                </a:solidFill>
                <a:latin typeface="Gill Sans MT" pitchFamily="34" charset="0"/>
              </a:rPr>
              <a:t>to participate </a:t>
            </a:r>
            <a:r>
              <a:rPr lang="en-US" sz="2000" dirty="0">
                <a:solidFill>
                  <a:srgbClr val="0000FF"/>
                </a:solidFill>
                <a:latin typeface="Gill Sans MT" pitchFamily="34" charset="0"/>
              </a:rPr>
              <a:t>in any NA </a:t>
            </a:r>
            <a:r>
              <a:rPr lang="en-US" sz="2000" dirty="0" smtClean="0">
                <a:solidFill>
                  <a:srgbClr val="0000FF"/>
                </a:solidFill>
                <a:latin typeface="Gill Sans MT" pitchFamily="34" charset="0"/>
              </a:rPr>
              <a:t>CSM </a:t>
            </a:r>
            <a:r>
              <a:rPr lang="en-US" sz="2000" dirty="0">
                <a:solidFill>
                  <a:srgbClr val="0000FF"/>
                </a:solidFill>
                <a:latin typeface="Gill Sans MT" pitchFamily="34" charset="0"/>
              </a:rPr>
              <a:t>activities, please contact </a:t>
            </a:r>
            <a:r>
              <a:rPr lang="en-US" sz="2000" dirty="0" smtClean="0">
                <a:solidFill>
                  <a:srgbClr val="0000FF"/>
                </a:solidFill>
                <a:latin typeface="Gill Sans MT" pitchFamily="34" charset="0"/>
              </a:rPr>
              <a:t>Kevin Nguyen at </a:t>
            </a:r>
            <a:r>
              <a:rPr lang="en-US" sz="2000" dirty="0">
                <a:solidFill>
                  <a:srgbClr val="0000FF"/>
                </a:solidFill>
                <a:latin typeface="Gill Sans MT" pitchFamily="34" charset="0"/>
              </a:rPr>
              <a:t>SEMI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</a:rPr>
              <a:t>(knguyen@semi.org</a:t>
            </a:r>
            <a:r>
              <a:rPr lang="en-US" sz="20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EMI_4-3">
  <a:themeElements>
    <a:clrScheme name="SEMI Corprate Colors">
      <a:dk1>
        <a:srgbClr val="404040"/>
      </a:dk1>
      <a:lt1>
        <a:sysClr val="window" lastClr="FFFFFF"/>
      </a:lt1>
      <a:dk2>
        <a:srgbClr val="55A51C"/>
      </a:dk2>
      <a:lt2>
        <a:srgbClr val="EEECE1"/>
      </a:lt2>
      <a:accent1>
        <a:srgbClr val="BED600"/>
      </a:accent1>
      <a:accent2>
        <a:srgbClr val="0000BB"/>
      </a:accent2>
      <a:accent3>
        <a:srgbClr val="673BB8"/>
      </a:accent3>
      <a:accent4>
        <a:srgbClr val="E23B30"/>
      </a:accent4>
      <a:accent5>
        <a:srgbClr val="FF7900"/>
      </a:accent5>
      <a:accent6>
        <a:srgbClr val="FFC82E"/>
      </a:accent6>
      <a:hlink>
        <a:srgbClr val="C4D600"/>
      </a:hlink>
      <a:folHlink>
        <a:srgbClr val="55A51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SEMI_4-3" id="{6442334E-D7D6-424B-B14C-6A6954D68FD7}" vid="{FF2E9400-CE89-4825-A6DC-06F2894743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226</Words>
  <Application>Microsoft Office PowerPoint</Application>
  <PresentationFormat>On-screen Show (4:3)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ゴシック</vt:lpstr>
      <vt:lpstr>ＭＳ Ｐゴシック</vt:lpstr>
      <vt:lpstr>Arial</vt:lpstr>
      <vt:lpstr>Calibri</vt:lpstr>
      <vt:lpstr>Gill Sans MT</vt:lpstr>
      <vt:lpstr>Roboto</vt:lpstr>
      <vt:lpstr>Roboto Light</vt:lpstr>
      <vt:lpstr>Roboto Medium</vt:lpstr>
      <vt:lpstr>Times New Roman</vt:lpstr>
      <vt:lpstr>Wingdings</vt:lpstr>
      <vt:lpstr>New SEMI_4-3</vt:lpstr>
      <vt:lpstr>North America Compound Semiconductor Materials Technical Committee Chapter</vt:lpstr>
      <vt:lpstr>Leadership</vt:lpstr>
      <vt:lpstr>Current Committee Structure</vt:lpstr>
      <vt:lpstr>Meeting Information</vt:lpstr>
      <vt:lpstr>Document Review Summary CS MANTECH 2017 Meeting</vt:lpstr>
      <vt:lpstr>Task Force Updates</vt:lpstr>
      <vt:lpstr>PowerPoint Presentation</vt:lpstr>
    </vt:vector>
  </TitlesOfParts>
  <Company>TSG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Trami Truong</dc:creator>
  <cp:lastModifiedBy>Kevin Nguyen</cp:lastModifiedBy>
  <cp:revision>107</cp:revision>
  <cp:lastPrinted>2015-11-04T20:24:45Z</cp:lastPrinted>
  <dcterms:created xsi:type="dcterms:W3CDTF">2016-05-31T19:24:36Z</dcterms:created>
  <dcterms:modified xsi:type="dcterms:W3CDTF">2017-05-26T18:57:15Z</dcterms:modified>
</cp:coreProperties>
</file>