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2"/>
  </p:notesMasterIdLst>
  <p:sldIdLst>
    <p:sldId id="2385" r:id="rId5"/>
    <p:sldId id="289" r:id="rId6"/>
    <p:sldId id="2388" r:id="rId7"/>
    <p:sldId id="2396" r:id="rId8"/>
    <p:sldId id="2397" r:id="rId9"/>
    <p:sldId id="301" r:id="rId10"/>
    <p:sldId id="2398" r:id="rId11"/>
    <p:sldId id="2390" r:id="rId12"/>
    <p:sldId id="2399" r:id="rId13"/>
    <p:sldId id="2391" r:id="rId14"/>
    <p:sldId id="2403" r:id="rId15"/>
    <p:sldId id="2404" r:id="rId16"/>
    <p:sldId id="2394" r:id="rId17"/>
    <p:sldId id="2401" r:id="rId18"/>
    <p:sldId id="2402" r:id="rId19"/>
    <p:sldId id="357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B30"/>
    <a:srgbClr val="673BB8"/>
    <a:srgbClr val="0059BB"/>
    <a:srgbClr val="FFC82E"/>
    <a:srgbClr val="FF7900"/>
    <a:srgbClr val="BED600"/>
    <a:srgbClr val="55A51C"/>
    <a:srgbClr val="D1D3D4"/>
    <a:srgbClr val="A7A9AC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60" d="100"/>
          <a:sy n="60" d="100"/>
        </p:scale>
        <p:origin x="43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DF79-026E-3548-89C9-40986630722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C0D4-F573-3745-B11A-5A4E8EAA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5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Correct</a:t>
            </a:r>
            <a:r>
              <a:rPr lang="en-US" baseline="0" dirty="0"/>
              <a:t> terms to be used in “TC Chapter Action” </a:t>
            </a:r>
            <a:r>
              <a:rPr lang="en-US" b="0" baseline="0" dirty="0"/>
              <a:t>column </a:t>
            </a:r>
            <a:r>
              <a:rPr lang="en-US" b="1" baseline="0" dirty="0"/>
              <a:t>(shall match the CER)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Note: Use green font color for “Passed” and red for “Failed”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Passed</a:t>
            </a:r>
            <a:r>
              <a:rPr lang="en-US" dirty="0"/>
              <a:t>, as balloted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 with editorial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Passed,</a:t>
            </a:r>
            <a:r>
              <a:rPr lang="en-US" baseline="0" dirty="0"/>
              <a:t> Ratification Ballot to be issued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Also include when applicable: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Ratification Ballots – In the “TC Chapter Action” column, state either passed and what cycle or failed: Example: “</a:t>
            </a:r>
            <a:r>
              <a:rPr lang="en-US" b="0" dirty="0"/>
              <a:t>Passed, A&amp;R Cycle 9-2017”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Other activities outside the Letter Ballot process </a:t>
            </a:r>
            <a:r>
              <a:rPr lang="en-US" dirty="0"/>
              <a:t>– In the “Doc #” column, put the SEMI Standard Designation # – In the “Doc Title” column, put the full SEMI Standard title and underneath in parenthesis, briefly state what was done (Example: Delete “NOTE 2…” after section 3.1) – In the “TC Chapter Action” column, state either “Passed, submitted to ISC A&amp;R SC” or “Fail”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A02-8FCA-4C4E-81BE-F2A4E58E3A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3340" y="2375554"/>
            <a:ext cx="5786849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3341" y="3607681"/>
            <a:ext cx="5786848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CDD3-D042-074E-92A5-BABFFC78A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3971" y="1920697"/>
            <a:ext cx="1524000" cy="364067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1DD65-52A8-5347-9AB0-9E433E1844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93341" y="5502561"/>
            <a:ext cx="3995354" cy="297824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/ role  / date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A09B5F3-6FD6-8843-9E2E-E904C9FCB9C7}"/>
              </a:ext>
            </a:extLst>
          </p:cNvPr>
          <p:cNvSpPr/>
          <p:nvPr userDrawn="1"/>
        </p:nvSpPr>
        <p:spPr>
          <a:xfrm>
            <a:off x="4" y="0"/>
            <a:ext cx="4670152" cy="6858000"/>
          </a:xfrm>
          <a:custGeom>
            <a:avLst/>
            <a:gdLst>
              <a:gd name="connsiteX0" fmla="*/ 0 w 4214489"/>
              <a:gd name="connsiteY0" fmla="*/ 0 h 5143500"/>
              <a:gd name="connsiteX1" fmla="*/ 2928614 w 4214489"/>
              <a:gd name="connsiteY1" fmla="*/ 0 h 5143500"/>
              <a:gd name="connsiteX2" fmla="*/ 4214489 w 4214489"/>
              <a:gd name="connsiteY2" fmla="*/ 2571750 h 5143500"/>
              <a:gd name="connsiteX3" fmla="*/ 2928614 w 4214489"/>
              <a:gd name="connsiteY3" fmla="*/ 5143500 h 5143500"/>
              <a:gd name="connsiteX4" fmla="*/ 0 w 421448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89" h="5143500">
                <a:moveTo>
                  <a:pt x="0" y="0"/>
                </a:moveTo>
                <a:lnTo>
                  <a:pt x="2928614" y="0"/>
                </a:lnTo>
                <a:lnTo>
                  <a:pt x="4214489" y="2571750"/>
                </a:lnTo>
                <a:lnTo>
                  <a:pt x="292861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C03E6D1-E62D-CE44-9F77-AADF4B84575B}"/>
              </a:ext>
            </a:extLst>
          </p:cNvPr>
          <p:cNvSpPr/>
          <p:nvPr userDrawn="1"/>
        </p:nvSpPr>
        <p:spPr>
          <a:xfrm>
            <a:off x="1951975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A3986-3D3C-1D4C-9608-4EFAD8608901}"/>
              </a:ext>
            </a:extLst>
          </p:cNvPr>
          <p:cNvSpPr txBox="1"/>
          <p:nvPr userDrawn="1"/>
        </p:nvSpPr>
        <p:spPr>
          <a:xfrm>
            <a:off x="4884236" y="6433756"/>
            <a:ext cx="6949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kern="1200" dirty="0">
                <a:solidFill>
                  <a:srgbClr val="D1D3D4"/>
                </a:solidFill>
                <a:effectLst/>
                <a:latin typeface="+mn-lt"/>
                <a:ea typeface="+mn-ea"/>
                <a:cs typeface="+mn-cs"/>
              </a:rPr>
              <a:t>CONNECT     -     COLLABORATE.    -     INNOVATE.    -     GROW.    -     PROSPER</a:t>
            </a:r>
            <a:endParaRPr lang="en-US" sz="1400" dirty="0">
              <a:solidFill>
                <a:srgbClr val="D1D3D4"/>
              </a:solidFill>
            </a:endParaRPr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2D861F9C-1E6D-458F-A868-C61DADA13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77" y="5880406"/>
            <a:ext cx="2387980" cy="5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C87D9B66-79F9-6D40-946C-F5492A01D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AFF60E5-15A7-D541-A8B7-2E0FD8147A26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5CDE4F0-B5C3-432F-AD63-DF78A6531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8F717EB8-6CF7-3448-926E-83D4D2D79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B7D6706-CAFC-0A41-AA97-0894AB62D03F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4191A2F-58B2-4820-AF80-C46911EC0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405555CD-0E4B-1A4C-9E87-E44D5C987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E85D5ED-419B-1D44-9B43-2C255599AE94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8B6D4C2-02DA-41A9-B91A-74321F29F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DD1FD83B-196E-374B-A6AE-08A277E98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C10BDE4-CDF2-4947-A407-5BDAD9CC10BD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CA8A2F5-8120-4525-889E-3953C3198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87B59B9F-54ED-954D-8687-FEB391E75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7B47A4D-AB04-DE46-8FA5-E9969DD39728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7EA1A8D-9F69-4635-AD48-AB32BC59E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rt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E9F5DFED-DC05-C94F-8B1B-BFE474340C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C3B7EB-C8F2-B44F-B56F-A21B0AA13EB2}"/>
              </a:ext>
            </a:extLst>
          </p:cNvPr>
          <p:cNvSpPr/>
          <p:nvPr userDrawn="1"/>
        </p:nvSpPr>
        <p:spPr>
          <a:xfrm>
            <a:off x="1" y="2060430"/>
            <a:ext cx="12192000" cy="4797571"/>
          </a:xfrm>
          <a:prstGeom prst="rect">
            <a:avLst/>
          </a:prstGeom>
          <a:gradFill>
            <a:gsLst>
              <a:gs pos="0">
                <a:srgbClr val="EAEBEB"/>
              </a:gs>
              <a:gs pos="100000">
                <a:srgbClr val="F9F9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third party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265511D-9EAF-BE40-83A7-74ADA390DF5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DA6A-7E10-6547-BECB-4C8C179CF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2211919"/>
            <a:ext cx="9921094" cy="268185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1333">
                <a:solidFill>
                  <a:schemeClr val="tx2"/>
                </a:solidFill>
              </a:defRPr>
            </a:lvl2pPr>
            <a:lvl3pPr marL="914171" indent="0">
              <a:buNone/>
              <a:defRPr sz="1200">
                <a:solidFill>
                  <a:schemeClr val="tx2"/>
                </a:solidFill>
              </a:defRPr>
            </a:lvl3pPr>
            <a:lvl4pPr marL="1371257" indent="0">
              <a:buNone/>
              <a:defRPr sz="933">
                <a:solidFill>
                  <a:schemeClr val="tx2"/>
                </a:solidFill>
              </a:defRPr>
            </a:lvl4pPr>
            <a:lvl5pPr marL="1828343" indent="0"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Source credit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14C52-1F3C-684B-A130-585F7BE9C3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852" y="2680781"/>
            <a:ext cx="9921092" cy="359126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  <a:lvl3pPr marL="914171" indent="0">
              <a:buNone/>
              <a:defRPr/>
            </a:lvl3pPr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Third party content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204D2E0-4B88-4F93-A8A0-E6EA18396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D96A1F7-78DA-FA4C-BBAC-311EE6753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ABACF4D-40E3-DD46-83D5-04B9828311C0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22165DC-DAA9-4691-A2F0-0B635DD81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97DE8A1-0C14-F64E-A85C-9A135A662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844181F-5D41-CF4D-AAF3-A5CA6467F5F9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5536B59-2B19-4811-9317-B25EAD150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C2AACC60-5BAB-0046-9329-DE216425C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D6F851C-BBEE-8646-83D3-DB6B4591DB08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AE8C1A5-2900-4D57-A14F-51A16D18B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2E38E4D-103D-614C-AB27-3007DC756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21B41E0-5A0F-9743-8E6C-6E5320A0870F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F31530-011B-4565-B145-CD26BA0A7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A647EB84-E2C7-8547-B9E1-767308565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32DFF18-99D6-1342-9498-C4328925BD71}"/>
              </a:ext>
            </a:extLst>
          </p:cNvPr>
          <p:cNvSpPr/>
          <p:nvPr userDrawn="1"/>
        </p:nvSpPr>
        <p:spPr>
          <a:xfrm>
            <a:off x="4" y="0"/>
            <a:ext cx="4670152" cy="6858000"/>
          </a:xfrm>
          <a:custGeom>
            <a:avLst/>
            <a:gdLst>
              <a:gd name="connsiteX0" fmla="*/ 0 w 4214489"/>
              <a:gd name="connsiteY0" fmla="*/ 0 h 5143500"/>
              <a:gd name="connsiteX1" fmla="*/ 2928614 w 4214489"/>
              <a:gd name="connsiteY1" fmla="*/ 0 h 5143500"/>
              <a:gd name="connsiteX2" fmla="*/ 4214489 w 4214489"/>
              <a:gd name="connsiteY2" fmla="*/ 2571750 h 5143500"/>
              <a:gd name="connsiteX3" fmla="*/ 2928614 w 4214489"/>
              <a:gd name="connsiteY3" fmla="*/ 5143500 h 5143500"/>
              <a:gd name="connsiteX4" fmla="*/ 0 w 421448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89" h="5143500">
                <a:moveTo>
                  <a:pt x="0" y="0"/>
                </a:moveTo>
                <a:lnTo>
                  <a:pt x="2928614" y="0"/>
                </a:lnTo>
                <a:lnTo>
                  <a:pt x="4214489" y="2571750"/>
                </a:lnTo>
                <a:lnTo>
                  <a:pt x="292861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2494" y="2373086"/>
            <a:ext cx="3018493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2493" y="3605213"/>
            <a:ext cx="3018492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371D90-45A7-A145-BEB4-77BA3E04E9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818" y="2373084"/>
            <a:ext cx="4907144" cy="35390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7EE943-9ABA-034C-B45C-923EEA0E9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3154" y="2373084"/>
            <a:ext cx="1388339" cy="353907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1185A76D-0665-455C-96E7-A397F4F5A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809" y="491780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55322A-81CB-934D-B238-C1A9F83DE88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55322A-81CB-934D-B238-C1A9F83DE88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07D2C-02D8-D24B-9231-331A2107F8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/>
            </a:lvl2pPr>
          </a:lstStyle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29303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D0CD127-4974-404D-B083-E8262382B4B1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85395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Task Force Highlights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3605213"/>
            <a:ext cx="5785394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2CA0EAC-3FCD-DD4C-90F5-CBD0CD0D7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2A38C21F-FEB6-4108-8303-AB00A79E4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0AC119-5A7B-494D-B578-630B83C329AE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FFB322"/>
              </a:gs>
              <a:gs pos="94000">
                <a:schemeClr val="accent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7007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6" y="3605213"/>
            <a:ext cx="5797006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934F45D-D9AA-8240-B824-1013EF43D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065F916D-FD98-4047-94B6-68F81EC77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0AC119-5A7B-494D-B578-630B83C329AE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1E78DC"/>
              </a:gs>
              <a:gs pos="94000">
                <a:schemeClr val="accent5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7007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6" y="3605213"/>
            <a:ext cx="5797006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3AD0E6C-925E-2141-9D37-32D4E78A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92ECC085-EED0-400D-AE01-0469D6A93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0AC119-5A7B-494D-B578-630B83C329AE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8965CA"/>
              </a:gs>
              <a:gs pos="94000">
                <a:schemeClr val="accent6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1200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3605213"/>
            <a:ext cx="5791199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6BCBD80-0A50-1B4A-8CE3-05115689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44ECBE0E-6A3C-4A17-8E1B-B413D125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A7CECCE-B94E-A341-8BC7-9644AC2E11FA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2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0B82B77-1484-6C4B-8282-7FCD2BA203C1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BD01E6F3-76FA-47C8-B22B-93E31D435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E74DFDF9-0C44-A846-9D5C-5FD51D3D726F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FFB322"/>
              </a:gs>
              <a:gs pos="94000">
                <a:schemeClr val="accent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2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0B82B77-1484-6C4B-8282-7FCD2BA203C1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F13881D8-9AC9-40C7-B141-D774BE631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FCD049-443C-994B-B9AB-3AA6882E5743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1E78DC"/>
              </a:gs>
              <a:gs pos="94000">
                <a:schemeClr val="accent5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3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CCDD44-D98B-C749-B86B-9D904121176B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DD295D85-D537-48E0-97A7-DE9C992B7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894DB69-4936-CB47-978A-B84A9B8214D3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8965CA"/>
              </a:gs>
              <a:gs pos="94000">
                <a:schemeClr val="accent6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4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07A1802-6DD6-0F4E-B465-6AB8F65F75A8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1BEB3879-7B2C-4859-B23A-98E78C428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BC7A36FD-D200-4342-9BB4-CD300763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3262EBD-75BF-4C4D-BCCC-F836AE4FCF3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887F68-5E85-4D07-A06A-AD7BE2A8C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DD40F27-68A9-2940-AAC5-8DA417D8C5BD}"/>
              </a:ext>
            </a:extLst>
          </p:cNvPr>
          <p:cNvSpPr/>
          <p:nvPr userDrawn="1"/>
        </p:nvSpPr>
        <p:spPr>
          <a:xfrm>
            <a:off x="4" y="0"/>
            <a:ext cx="5619318" cy="6858000"/>
          </a:xfrm>
          <a:custGeom>
            <a:avLst/>
            <a:gdLst>
              <a:gd name="connsiteX0" fmla="*/ 0 w 4214489"/>
              <a:gd name="connsiteY0" fmla="*/ 0 h 5143500"/>
              <a:gd name="connsiteX1" fmla="*/ 2928614 w 4214489"/>
              <a:gd name="connsiteY1" fmla="*/ 0 h 5143500"/>
              <a:gd name="connsiteX2" fmla="*/ 4214489 w 4214489"/>
              <a:gd name="connsiteY2" fmla="*/ 2571750 h 5143500"/>
              <a:gd name="connsiteX3" fmla="*/ 2928614 w 4214489"/>
              <a:gd name="connsiteY3" fmla="*/ 5143500 h 5143500"/>
              <a:gd name="connsiteX4" fmla="*/ 0 w 421448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89" h="5143500">
                <a:moveTo>
                  <a:pt x="0" y="0"/>
                </a:moveTo>
                <a:lnTo>
                  <a:pt x="2928614" y="0"/>
                </a:lnTo>
                <a:lnTo>
                  <a:pt x="4214489" y="2571750"/>
                </a:lnTo>
                <a:lnTo>
                  <a:pt x="292861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6170" y="3607681"/>
            <a:ext cx="5196113" cy="1747837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optional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CDD3-D042-074E-92A5-BABFFC78A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6800" y="1920697"/>
            <a:ext cx="1524000" cy="364067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FC03E6D1-E62D-CE44-9F77-AADF4B84575B}"/>
              </a:ext>
            </a:extLst>
          </p:cNvPr>
          <p:cNvSpPr/>
          <p:nvPr userDrawn="1"/>
        </p:nvSpPr>
        <p:spPr>
          <a:xfrm>
            <a:off x="2765412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1DD65-52A8-5347-9AB0-9E433E1844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8515" y="357124"/>
            <a:ext cx="3995354" cy="297824"/>
          </a:xfrm>
        </p:spPr>
        <p:txBody>
          <a:bodyPr>
            <a:no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2FA0D-FA46-5449-A40F-86D2A2C24693}"/>
              </a:ext>
            </a:extLst>
          </p:cNvPr>
          <p:cNvSpPr/>
          <p:nvPr userDrawn="1"/>
        </p:nvSpPr>
        <p:spPr>
          <a:xfrm>
            <a:off x="6016167" y="3001653"/>
            <a:ext cx="261768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B7BEC25B-22C6-4A65-9E43-D683C4A8E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756" y="5880406"/>
            <a:ext cx="2387980" cy="5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5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8B02389F-C6BD-C641-A71B-7C1E23AC1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290" y="0"/>
            <a:ext cx="7647710" cy="68580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8D0CD127-4974-404D-B083-E8262382B4B1}"/>
              </a:ext>
            </a:extLst>
          </p:cNvPr>
          <p:cNvSpPr/>
          <p:nvPr userDrawn="1"/>
        </p:nvSpPr>
        <p:spPr>
          <a:xfrm>
            <a:off x="2" y="0"/>
            <a:ext cx="7388846" cy="6858000"/>
          </a:xfrm>
          <a:custGeom>
            <a:avLst/>
            <a:gdLst>
              <a:gd name="connsiteX0" fmla="*/ 0 w 5541635"/>
              <a:gd name="connsiteY0" fmla="*/ 0 h 5143500"/>
              <a:gd name="connsiteX1" fmla="*/ 4189680 w 5541635"/>
              <a:gd name="connsiteY1" fmla="*/ 0 h 5143500"/>
              <a:gd name="connsiteX2" fmla="*/ 5541635 w 5541635"/>
              <a:gd name="connsiteY2" fmla="*/ 2703908 h 5143500"/>
              <a:gd name="connsiteX3" fmla="*/ 4321839 w 5541635"/>
              <a:gd name="connsiteY3" fmla="*/ 5143500 h 5143500"/>
              <a:gd name="connsiteX4" fmla="*/ 0 w 554163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635" h="5143500">
                <a:moveTo>
                  <a:pt x="0" y="0"/>
                </a:moveTo>
                <a:lnTo>
                  <a:pt x="4189680" y="0"/>
                </a:lnTo>
                <a:lnTo>
                  <a:pt x="5541635" y="2703908"/>
                </a:lnTo>
                <a:lnTo>
                  <a:pt x="432183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928" y="2373086"/>
            <a:ext cx="5797007" cy="1232127"/>
          </a:xfrm>
        </p:spPr>
        <p:txBody>
          <a:bodyPr anchor="b">
            <a:noAutofit/>
          </a:bodyPr>
          <a:lstStyle>
            <a:lvl1pPr algn="l">
              <a:defRPr sz="3199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6" y="3605213"/>
            <a:ext cx="5797006" cy="1747837"/>
          </a:xfrm>
        </p:spPr>
        <p:txBody>
          <a:bodyPr>
            <a:normAutofit/>
          </a:bodyPr>
          <a:lstStyle>
            <a:lvl1pPr marL="0" indent="0" algn="l">
              <a:buNone/>
              <a:defRPr sz="1866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FFCF0B7-E3D6-7C4A-81EE-347205CB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4"/>
          <a:stretch/>
        </p:blipFill>
        <p:spPr>
          <a:xfrm>
            <a:off x="7388849" y="0"/>
            <a:ext cx="4803152" cy="6858000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AAA02DCA-D145-4E01-8616-630F5A04CD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se&#10;&#10;Description automatically generated">
            <a:extLst>
              <a:ext uri="{FF2B5EF4-FFF2-40B4-BE49-F238E27FC236}">
                <a16:creationId xmlns:a16="http://schemas.microsoft.com/office/drawing/2014/main" id="{B689EF09-5ABE-EB44-863B-DC79D878B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" y="0"/>
            <a:ext cx="12188388" cy="68580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B73CE67-51FB-A240-804E-BACC570896A8}"/>
              </a:ext>
            </a:extLst>
          </p:cNvPr>
          <p:cNvSpPr/>
          <p:nvPr userDrawn="1"/>
        </p:nvSpPr>
        <p:spPr>
          <a:xfrm>
            <a:off x="2" y="0"/>
            <a:ext cx="7862530" cy="6858000"/>
          </a:xfrm>
          <a:custGeom>
            <a:avLst/>
            <a:gdLst>
              <a:gd name="connsiteX0" fmla="*/ 0 w 5896897"/>
              <a:gd name="connsiteY0" fmla="*/ 0 h 5143500"/>
              <a:gd name="connsiteX1" fmla="*/ 4544942 w 5896897"/>
              <a:gd name="connsiteY1" fmla="*/ 0 h 5143500"/>
              <a:gd name="connsiteX2" fmla="*/ 5896897 w 5896897"/>
              <a:gd name="connsiteY2" fmla="*/ 2703908 h 5143500"/>
              <a:gd name="connsiteX3" fmla="*/ 4677101 w 5896897"/>
              <a:gd name="connsiteY3" fmla="*/ 5143500 h 5143500"/>
              <a:gd name="connsiteX4" fmla="*/ 0 w 5896897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897" h="5143500">
                <a:moveTo>
                  <a:pt x="0" y="0"/>
                </a:moveTo>
                <a:lnTo>
                  <a:pt x="4544942" y="0"/>
                </a:lnTo>
                <a:lnTo>
                  <a:pt x="5896897" y="2703908"/>
                </a:lnTo>
                <a:lnTo>
                  <a:pt x="467710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4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F1B5E43-C62C-0C42-B6C1-23C72E99D457}"/>
              </a:ext>
            </a:extLst>
          </p:cNvPr>
          <p:cNvSpPr/>
          <p:nvPr userDrawn="1"/>
        </p:nvSpPr>
        <p:spPr>
          <a:xfrm>
            <a:off x="5104110" y="5070956"/>
            <a:ext cx="2593382" cy="1787045"/>
          </a:xfrm>
          <a:custGeom>
            <a:avLst/>
            <a:gdLst>
              <a:gd name="connsiteX0" fmla="*/ 419189 w 1945037"/>
              <a:gd name="connsiteY0" fmla="*/ 0 h 1340284"/>
              <a:gd name="connsiteX1" fmla="*/ 1525848 w 1945037"/>
              <a:gd name="connsiteY1" fmla="*/ 0 h 1340284"/>
              <a:gd name="connsiteX2" fmla="*/ 1945037 w 1945037"/>
              <a:gd name="connsiteY2" fmla="*/ 838378 h 1340284"/>
              <a:gd name="connsiteX3" fmla="*/ 1694084 w 1945037"/>
              <a:gd name="connsiteY3" fmla="*/ 1340284 h 1340284"/>
              <a:gd name="connsiteX4" fmla="*/ 250953 w 1945037"/>
              <a:gd name="connsiteY4" fmla="*/ 1340284 h 1340284"/>
              <a:gd name="connsiteX5" fmla="*/ 0 w 1945037"/>
              <a:gd name="connsiteY5" fmla="*/ 838378 h 13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037" h="1340284">
                <a:moveTo>
                  <a:pt x="419189" y="0"/>
                </a:moveTo>
                <a:lnTo>
                  <a:pt x="1525848" y="0"/>
                </a:lnTo>
                <a:lnTo>
                  <a:pt x="1945037" y="838378"/>
                </a:lnTo>
                <a:lnTo>
                  <a:pt x="1694084" y="1340284"/>
                </a:lnTo>
                <a:lnTo>
                  <a:pt x="250953" y="1340284"/>
                </a:lnTo>
                <a:lnTo>
                  <a:pt x="0" y="838378"/>
                </a:lnTo>
                <a:close/>
              </a:path>
            </a:pathLst>
          </a:custGeom>
          <a:solidFill>
            <a:schemeClr val="accent2">
              <a:alpha val="805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928" y="1367884"/>
            <a:ext cx="5196113" cy="398516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text – quote slide 6</a:t>
            </a: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6DF45442-21EE-4C65-9E31-D04F47877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64" y="498651"/>
            <a:ext cx="3001233" cy="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0CFD6-F393-AE4A-BD79-5C4F531F8F63}"/>
              </a:ext>
            </a:extLst>
          </p:cNvPr>
          <p:cNvSpPr>
            <a:spLocks/>
          </p:cNvSpPr>
          <p:nvPr userDrawn="1"/>
        </p:nvSpPr>
        <p:spPr bwMode="auto">
          <a:xfrm>
            <a:off x="4935767" y="6231358"/>
            <a:ext cx="5994999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>
            <a:spAutoFit/>
          </a:bodyPr>
          <a:lstStyle/>
          <a:p>
            <a:pPr defTabSz="2286686">
              <a:lnSpc>
                <a:spcPts val="3701"/>
              </a:lnSpc>
            </a:pPr>
            <a:r>
              <a:rPr lang="en-US" sz="1600" spc="150" dirty="0">
                <a:solidFill>
                  <a:srgbClr val="55A346"/>
                </a:solidFill>
                <a:latin typeface="+mj-lt"/>
                <a:ea typeface="Montserrat Light" charset="0"/>
                <a:cs typeface="Montserrat Light" charset="0"/>
                <a:sym typeface="Bebas Neue" charset="0"/>
              </a:rPr>
              <a:t>CONNECT  -  COLLABORATE  -  INNOVATE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020DE6-DFB6-7640-8F1C-53D62C0711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545" y="2766546"/>
            <a:ext cx="9492475" cy="820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0E3B52-C245-604B-A66A-3CFF92F911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473" y="3782219"/>
            <a:ext cx="9021731" cy="526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  | 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2ACE5-D568-C148-9B04-52B841394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45CE52-A4DE-394D-A9A8-5FACD56C7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073" y="0"/>
            <a:ext cx="1269453" cy="1433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2F02D7-1927-41D7-9A8C-ABC3D187E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09" y="365125"/>
            <a:ext cx="11590182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92F5D7-2E24-4DB2-A9F9-034CB6D1AA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09" y="1301750"/>
            <a:ext cx="11590182" cy="4907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1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F37642-3FB5-294D-BB14-564988AE0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BA5FDA7-1BF9-EE4D-8121-28F4E2D2BB8F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C912161-9F04-4A09-9894-D9BB95898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DA107EC-7168-4344-B3C6-B5BBBA21B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93"/>
          <a:stretch/>
        </p:blipFill>
        <p:spPr>
          <a:xfrm>
            <a:off x="1" y="1"/>
            <a:ext cx="12192000" cy="191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ACFA4D65-3462-DB4A-BBAD-8BE5F0F3B682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565226B-1A86-4682-A951-D5116E911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7A6A6276-0B10-4143-B801-66EF99B84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76"/>
          <a:stretch/>
        </p:blipFill>
        <p:spPr>
          <a:xfrm>
            <a:off x="1" y="2"/>
            <a:ext cx="12192000" cy="1949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5188F4D-B4F3-2D4A-9EFA-ADBEC1D4387F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4" y="2046081"/>
            <a:ext cx="10522227" cy="414528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27258F4-D934-41E5-B824-37D22AD6F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90FAC038-AD88-0F4C-8FAE-83FD4C47D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comparison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2F3F34E-8CA9-504A-A84D-53210966E210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8AC95-C00F-DC41-87B0-874811E479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1575" y="2046081"/>
            <a:ext cx="4997726" cy="414528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921EA0B-FC01-614A-B2B1-199BC4D490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56075" y="2046081"/>
            <a:ext cx="4997726" cy="414528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5062F24-27CF-4080-B2DC-26678373F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32748A7B-1891-434F-934F-A3968CFF8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156"/>
          <a:stretch/>
        </p:blipFill>
        <p:spPr>
          <a:xfrm>
            <a:off x="1" y="1"/>
            <a:ext cx="12192000" cy="190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2054156-B97D-0840-8852-FC8F2CCC0998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71A47E2-66B7-42F5-871E-190BCD7AD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AB5B9BBC-767F-5243-9CED-53CE2CC35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86"/>
          <a:stretch/>
        </p:blipFill>
        <p:spPr>
          <a:xfrm>
            <a:off x="1" y="1"/>
            <a:ext cx="12192000" cy="192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29948"/>
            <a:ext cx="8055651" cy="808976"/>
          </a:xfrm>
        </p:spPr>
        <p:txBody>
          <a:bodyPr anchor="b">
            <a:normAutofit/>
          </a:bodyPr>
          <a:lstStyle>
            <a:lvl1pPr>
              <a:defRPr sz="3199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– title only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C648897-36BE-144A-9F22-986074996EAB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C78848-B080-BC42-81A8-234087F93E4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541776"/>
            <a:ext cx="9921094" cy="297824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077E41-0105-564F-9415-653181D2029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359" y="26740"/>
            <a:ext cx="9921094" cy="297824"/>
          </a:xfrm>
        </p:spPr>
        <p:txBody>
          <a:bodyPr anchor="ctr">
            <a:noAutofit/>
          </a:bodyPr>
          <a:lstStyle>
            <a:lvl1pPr marL="0" indent="0">
              <a:buNone/>
              <a:defRPr sz="1066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B5C5806-A69C-42AF-82AA-B9E43B703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373" y="338419"/>
            <a:ext cx="2622121" cy="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856DDE-C81A-E447-89C0-33C161BF8032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FD5370-6D15-1944-82FE-073ED003F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-jp.semi.org/products/semi-software-standard-secs-gem-seminar-japanese-only-semi-%E3%82%BD%E3%83%95%E3%83%88%E3%82%A6%E3%82%A8%E3%82%A2%E3%82%B9%E3%82%BF%E3%83%B3%E3%83%80%E3%83%BC%E3%83%89-secs-gem%E3%82%BB%E3%83%9F%E3%83%8A%E3%83%BC" TargetMode="External"/><Relationship Id="rId2" Type="http://schemas.openxmlformats.org/officeDocument/2006/relationships/hyperlink" Target="https://store-jp.semi.org/products/semi-software-standard-gem300-seminar-japanese-only-semi-%E3%82%BD%E3%83%95%E3%83%88%E3%82%A6%E3%82%A8%E3%82%A2%E3%82%B9%E3%82%BF%E3%83%B3%E3%83%80%E3%83%BC%E3%83%89gem300%E3%82%BB%E3%83%9F%E3%83%8A%E3%83%B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hkanno@semi.or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E8E4-FACC-5E63-AD9F-803D13CE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3340" y="2375554"/>
            <a:ext cx="6634803" cy="1232127"/>
          </a:xfrm>
        </p:spPr>
        <p:txBody>
          <a:bodyPr>
            <a:normAutofit fontScale="90000"/>
          </a:bodyPr>
          <a:lstStyle/>
          <a:p>
            <a:r>
              <a:rPr lang="en-US" dirty="0"/>
              <a:t>Japan TC Chapter</a:t>
            </a:r>
            <a:r>
              <a:rPr lang="en-US" altLang="ja-JP" dirty="0">
                <a:ea typeface="ＭＳ Ｐゴシック" pitchFamily="34" charset="-128"/>
              </a:rPr>
              <a:t> </a:t>
            </a:r>
            <a:br>
              <a:rPr lang="en-US" altLang="ja-JP" dirty="0">
                <a:ea typeface="ＭＳ Ｐゴシック" pitchFamily="34" charset="-128"/>
              </a:rPr>
            </a:br>
            <a:r>
              <a:rPr lang="en-US" altLang="ja-JP" dirty="0">
                <a:ea typeface="ＭＳ Ｐゴシック" pitchFamily="34" charset="-128"/>
              </a:rPr>
              <a:t>Information &amp; Control</a:t>
            </a:r>
            <a:br>
              <a:rPr lang="sv-SE" dirty="0"/>
            </a:br>
            <a:r>
              <a:rPr lang="en-US" dirty="0"/>
              <a:t>Global Technical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FD39-0BA2-49FB-8B93-83E4926A2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Liaison Report</a:t>
            </a:r>
          </a:p>
          <a:p>
            <a:r>
              <a:rPr lang="en-US" altLang="ja-JP" dirty="0"/>
              <a:t>August</a:t>
            </a:r>
            <a:r>
              <a:rPr lang="ja-JP" altLang="en-US" dirty="0"/>
              <a:t> </a:t>
            </a:r>
            <a:r>
              <a:rPr lang="en-US" altLang="ja-JP" dirty="0"/>
              <a:t>21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4199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Authorized Ballots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EED2-493A-09E8-D99A-009618BA517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A1BC931-99A1-C5A3-6EAC-CB8B56A11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06413"/>
              </p:ext>
            </p:extLst>
          </p:nvPr>
        </p:nvGraphicFramePr>
        <p:xfrm>
          <a:off x="831850" y="2046288"/>
          <a:ext cx="10521948" cy="1284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60">
                  <a:extLst>
                    <a:ext uri="{9D8B030D-6E8A-4147-A177-3AD203B41FA5}">
                      <a16:colId xmlns:a16="http://schemas.microsoft.com/office/drawing/2014/main" val="209516894"/>
                    </a:ext>
                  </a:extLst>
                </a:gridCol>
                <a:gridCol w="986323">
                  <a:extLst>
                    <a:ext uri="{9D8B030D-6E8A-4147-A177-3AD203B41FA5}">
                      <a16:colId xmlns:a16="http://schemas.microsoft.com/office/drawing/2014/main" val="3263134056"/>
                    </a:ext>
                  </a:extLst>
                </a:gridCol>
                <a:gridCol w="1518337">
                  <a:extLst>
                    <a:ext uri="{9D8B030D-6E8A-4147-A177-3AD203B41FA5}">
                      <a16:colId xmlns:a16="http://schemas.microsoft.com/office/drawing/2014/main" val="1692306498"/>
                    </a:ext>
                  </a:extLst>
                </a:gridCol>
                <a:gridCol w="7266828">
                  <a:extLst>
                    <a:ext uri="{9D8B030D-6E8A-4147-A177-3AD203B41FA5}">
                      <a16:colId xmlns:a16="http://schemas.microsoft.com/office/drawing/2014/main" val="1022169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SC/TF/WG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5570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7005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j-lt"/>
                        </a:rPr>
                        <a:t>Cycle 7 and 8,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j-lt"/>
                        </a:rPr>
                        <a:t>JA I&amp;C Maintenance 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j-lt"/>
                        </a:rPr>
                        <a:t>Line-Item Revision to SEMI E91-1217: SPECIFICATION FOR PROBER SPECIFIC EQUIPMENT MODEL (PSEM) Ballot Submission 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6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8404C-EB0B-E5C7-57B9-13D3B9EC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73" y="1061203"/>
            <a:ext cx="8055651" cy="808976"/>
          </a:xfrm>
        </p:spPr>
        <p:txBody>
          <a:bodyPr>
            <a:normAutofit fontScale="90000"/>
          </a:bodyPr>
          <a:lstStyle/>
          <a:p>
            <a:br>
              <a:rPr lang="en-US" altLang="ja-JP" dirty="0">
                <a:solidFill>
                  <a:srgbClr val="000000"/>
                </a:solidFill>
              </a:rPr>
            </a:br>
            <a:br>
              <a:rPr lang="en-US" altLang="ja-JP" dirty="0">
                <a:solidFill>
                  <a:srgbClr val="000000"/>
                </a:solidFill>
              </a:rPr>
            </a:br>
            <a:br>
              <a:rPr lang="en-US" altLang="ja-JP" dirty="0">
                <a:solidFill>
                  <a:srgbClr val="000000"/>
                </a:solidFill>
              </a:rPr>
            </a:br>
            <a:r>
              <a:rPr kumimoji="1" lang="en-US" altLang="ja-JP" dirty="0"/>
              <a:t>Task Force Highlights​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80B787-5CFB-2EF4-D334-A2800477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EBD-75BF-4C4D-BCCC-F836AE4FCF3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152215-DB11-3CB7-C3BA-CD71CBD1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5370-6D15-1944-82FE-073ED003FB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E2CE676-40AC-F563-0DEC-12B58688760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48A87230-36AD-C5B9-A977-0BCB4178C1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1573" y="1567108"/>
            <a:ext cx="10695409" cy="4789244"/>
          </a:xfrm>
        </p:spPr>
        <p:txBody>
          <a:bodyPr/>
          <a:lstStyle/>
          <a:p>
            <a:r>
              <a:rPr lang="en-US" altLang="ja-JP" dirty="0"/>
              <a:t>Japan I&amp;C Maintenance Task Force Report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Draft Document 7005 Line Item Revision to SEMI E91-1217: SPECIFICATION FOR PROBER SPECIFIC EQUIPMENT MODEL (PSEM)</a:t>
            </a:r>
          </a:p>
          <a:p>
            <a:pPr lvl="2"/>
            <a:r>
              <a:rPr lang="en-US" altLang="ja-JP" dirty="0">
                <a:solidFill>
                  <a:schemeClr val="tx1"/>
                </a:solidFill>
              </a:rPr>
              <a:t>Under development</a:t>
            </a:r>
          </a:p>
          <a:p>
            <a:pPr lvl="2"/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/>
              <a:t>GEM300 Task Force Meeting</a:t>
            </a:r>
          </a:p>
          <a:p>
            <a:pPr lvl="1"/>
            <a:r>
              <a:rPr lang="en-US" altLang="ja-JP" dirty="0"/>
              <a:t>E30-0423 Consideration of Correction</a:t>
            </a:r>
          </a:p>
        </p:txBody>
      </p:sp>
    </p:spTree>
    <p:extLst>
      <p:ext uri="{BB962C8B-B14F-4D97-AF65-F5344CB8AC3E}">
        <p14:creationId xmlns:p14="http://schemas.microsoft.com/office/powerpoint/2010/main" val="39589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9A47EA-3F2E-DBEA-AF94-C2276455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Other Topics​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4CB7DC-F82A-4028-3C50-07A8E050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EBD-75BF-4C4D-BCCC-F836AE4FCF3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520078-7D70-2E3C-C176-7ED18BD3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5370-6D15-1944-82FE-073ED003FB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F6AF387-842F-8D84-4DD9-CC3E39EEC22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E928D55-DFF3-70A1-4657-27C2E6DFD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759" y="2046081"/>
            <a:ext cx="10522227" cy="4145280"/>
          </a:xfrm>
        </p:spPr>
        <p:txBody>
          <a:bodyPr/>
          <a:lstStyle/>
          <a:p>
            <a:r>
              <a:rPr lang="en-US" altLang="ja-JP" dirty="0"/>
              <a:t>The SEMI SECS GEM / GEM300 tutorial is available via SEMI University at </a:t>
            </a:r>
          </a:p>
          <a:p>
            <a:pPr lvl="1"/>
            <a:r>
              <a:rPr lang="en-US" altLang="ja-JP" dirty="0"/>
              <a:t>Web on-demand seminar in Japanese</a:t>
            </a:r>
          </a:p>
          <a:p>
            <a:pPr lvl="2"/>
            <a:r>
              <a:rPr lang="en-US" altLang="ja-JP" dirty="0">
                <a:hlinkClick r:id="rId2"/>
              </a:rPr>
              <a:t>https://store-jp.semi.org/products/semi-software-standard-gem300-seminar-japanese-only-semi-%E3%82%BD%E3%83%95%E3%83%88%E3%82%A6%E3%82%A8%E3%82%A2%E3%82%B9%E3%82%BF%E3%83%B3%E3%83%80%E3%83%BC%E3%83%89gem300%E3%82%BB%E3%83%9F%E3%83%8A%E3%83%BC</a:t>
            </a:r>
            <a:endParaRPr lang="en-US" altLang="ja-JP" dirty="0"/>
          </a:p>
          <a:p>
            <a:pPr lvl="2"/>
            <a:r>
              <a:rPr kumimoji="1" lang="en-US" altLang="ja-JP" dirty="0">
                <a:hlinkClick r:id="rId3"/>
              </a:rPr>
              <a:t>https://store-jp.semi.org/products/semi-software-standard-secs-gem-seminar-japanese-only-semi-%E3%82%BD%E3%83%95%E3%83%88%E3%82%A6%E3%82%A8%E3%82%A2%E3%82%B9%E3%82%BF%E3%83%B3%E3%83%80%E3%83%BC%E3%83%89-secs-gem%E3%82%BB%E3%83%9F%E3%83%8A%E3%83%BC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SNARF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3C9-C517-B914-D940-079DA68A43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B67C5-85AA-4FAB-BCC4-BE7ECFDEA8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89C1826-8017-468D-DD89-BC8923C7B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30385"/>
              </p:ext>
            </p:extLst>
          </p:nvPr>
        </p:nvGraphicFramePr>
        <p:xfrm>
          <a:off x="1056904" y="2339840"/>
          <a:ext cx="10038724" cy="209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181">
                  <a:extLst>
                    <a:ext uri="{9D8B030D-6E8A-4147-A177-3AD203B41FA5}">
                      <a16:colId xmlns:a16="http://schemas.microsoft.com/office/drawing/2014/main" val="697381739"/>
                    </a:ext>
                  </a:extLst>
                </a:gridCol>
                <a:gridCol w="1814965">
                  <a:extLst>
                    <a:ext uri="{9D8B030D-6E8A-4147-A177-3AD203B41FA5}">
                      <a16:colId xmlns:a16="http://schemas.microsoft.com/office/drawing/2014/main" val="4099669034"/>
                    </a:ext>
                  </a:extLst>
                </a:gridCol>
                <a:gridCol w="6952578">
                  <a:extLst>
                    <a:ext uri="{9D8B030D-6E8A-4147-A177-3AD203B41FA5}">
                      <a16:colId xmlns:a16="http://schemas.microsoft.com/office/drawing/2014/main" val="3540728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32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SC/TF/CFG</a:t>
                      </a:r>
                      <a:endParaRPr lang="en-US" sz="32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Title/Details</a:t>
                      </a:r>
                      <a:endParaRPr lang="en-US" sz="32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2538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7173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 300 TF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Line-Item Revision to SEMI E30-0423, SPECIFICATION FOR THE GENERIC MODEL FOR COMMUNICATIONS AND CONTROL OF MANUFACTURING EQUIPMENT (GEM)</a:t>
                      </a: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22884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 I&amp;C Maintenance Task Force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79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 Item Revision to SEMI E91-1217: SPECIFICATION FOR PROBER SPECIFIC EQUIPMENT MODEL (PSEM)</a:t>
                      </a:r>
                      <a:r>
                        <a:rPr lang="en-US" altLang="ja-JP" sz="1799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49836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SNARF(s) Abolished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3C9-C517-B914-D940-079DA68A43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B67C5-85AA-4FAB-BCC4-BE7ECFDEA8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D9457D-62B3-8B69-6821-0AF64DC7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05327"/>
              </p:ext>
            </p:extLst>
          </p:nvPr>
        </p:nvGraphicFramePr>
        <p:xfrm>
          <a:off x="1056904" y="2339840"/>
          <a:ext cx="10038724" cy="80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181">
                  <a:extLst>
                    <a:ext uri="{9D8B030D-6E8A-4147-A177-3AD203B41FA5}">
                      <a16:colId xmlns:a16="http://schemas.microsoft.com/office/drawing/2014/main" val="697381739"/>
                    </a:ext>
                  </a:extLst>
                </a:gridCol>
                <a:gridCol w="1814965">
                  <a:extLst>
                    <a:ext uri="{9D8B030D-6E8A-4147-A177-3AD203B41FA5}">
                      <a16:colId xmlns:a16="http://schemas.microsoft.com/office/drawing/2014/main" val="4099669034"/>
                    </a:ext>
                  </a:extLst>
                </a:gridCol>
                <a:gridCol w="6952578">
                  <a:extLst>
                    <a:ext uri="{9D8B030D-6E8A-4147-A177-3AD203B41FA5}">
                      <a16:colId xmlns:a16="http://schemas.microsoft.com/office/drawing/2014/main" val="3540728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32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SC/TF/CFG</a:t>
                      </a:r>
                      <a:endParaRPr lang="en-US" sz="32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Title/Details</a:t>
                      </a:r>
                      <a:endParaRPr lang="en-US" sz="32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2538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49836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Five-Year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3C9-C517-B914-D940-079DA68A43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B67C5-85AA-4FAB-BCC4-BE7ECFDEA8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140FA47-1279-00D0-342B-6C8BDCAE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2035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6BBFF63C-30F4-A61F-9DE6-EF55ED8EE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92313"/>
              </p:ext>
            </p:extLst>
          </p:nvPr>
        </p:nvGraphicFramePr>
        <p:xfrm>
          <a:off x="602763" y="2663280"/>
          <a:ext cx="10979848" cy="6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626">
                  <a:extLst>
                    <a:ext uri="{9D8B030D-6E8A-4147-A177-3AD203B41FA5}">
                      <a16:colId xmlns:a16="http://schemas.microsoft.com/office/drawing/2014/main" val="1904845002"/>
                    </a:ext>
                  </a:extLst>
                </a:gridCol>
                <a:gridCol w="4974672">
                  <a:extLst>
                    <a:ext uri="{9D8B030D-6E8A-4147-A177-3AD203B41FA5}">
                      <a16:colId xmlns:a16="http://schemas.microsoft.com/office/drawing/2014/main" val="1047588455"/>
                    </a:ext>
                  </a:extLst>
                </a:gridCol>
                <a:gridCol w="1564749">
                  <a:extLst>
                    <a:ext uri="{9D8B030D-6E8A-4147-A177-3AD203B41FA5}">
                      <a16:colId xmlns:a16="http://schemas.microsoft.com/office/drawing/2014/main" val="1817119372"/>
                    </a:ext>
                  </a:extLst>
                </a:gridCol>
                <a:gridCol w="1979801">
                  <a:extLst>
                    <a:ext uri="{9D8B030D-6E8A-4147-A177-3AD203B41FA5}">
                      <a16:colId xmlns:a16="http://schemas.microsoft.com/office/drawing/2014/main" val="2621363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Title</a:t>
                      </a:r>
                      <a:endParaRPr lang="en-US" sz="18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By</a:t>
                      </a:r>
                      <a:endParaRPr lang="en-US" sz="18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Assigned to</a:t>
                      </a:r>
                      <a:endParaRPr lang="en-US" sz="18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820156745"/>
                  </a:ext>
                </a:extLst>
              </a:tr>
              <a:tr h="287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None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635" marR="0" algn="l" defTabSz="91412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418499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C7EAA-AD91-9F9D-16EB-38D915D741A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For more information, please contact </a:t>
            </a:r>
          </a:p>
          <a:p>
            <a:r>
              <a:rPr lang="en-US" dirty="0"/>
              <a:t>Hirofumi Kanno at </a:t>
            </a:r>
            <a:r>
              <a:rPr lang="en-US" dirty="0">
                <a:hlinkClick r:id="rId2"/>
              </a:rPr>
              <a:t>hkanno@semi.org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7681E3-3D08-465A-B804-BCCEBC700C4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7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52DC8-7138-112C-1E4E-1CE209CF33C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US" altLang="ja-JP" dirty="0"/>
              <a:t>Last meeting</a:t>
            </a:r>
          </a:p>
          <a:p>
            <a:pPr lvl="1"/>
            <a:r>
              <a:rPr lang="en-US" altLang="ja-JP" sz="2000" dirty="0">
                <a:ea typeface="MS PGothic" panose="020B0600070205080204" pitchFamily="34" charset="-128"/>
              </a:rPr>
              <a:t>Friday July 26th, 2024, 11:00-14:30 [JST]</a:t>
            </a:r>
          </a:p>
          <a:p>
            <a:pPr lvl="1"/>
            <a:r>
              <a:rPr lang="en-US" altLang="ja-JP" sz="2000" dirty="0">
                <a:ea typeface="MS PGothic" panose="020B0600070205080204" pitchFamily="34" charset="-128"/>
              </a:rPr>
              <a:t>SEMI Japan Office + OVTCCM [Hybrid]</a:t>
            </a:r>
          </a:p>
          <a:p>
            <a:pPr lvl="0"/>
            <a:r>
              <a:rPr lang="en-US" altLang="ja-JP" dirty="0"/>
              <a:t>Next meeting</a:t>
            </a:r>
            <a:endParaRPr lang="en-US" altLang="ja-JP" dirty="0">
              <a:ea typeface="MS PGothic" panose="020B0600070205080204" pitchFamily="34" charset="-128"/>
            </a:endParaRPr>
          </a:p>
          <a:p>
            <a:pPr lvl="1"/>
            <a:r>
              <a:rPr lang="en-US" altLang="ja-JP" sz="2000" dirty="0">
                <a:ea typeface="MS PGothic" panose="020B0600070205080204" pitchFamily="34" charset="-128"/>
              </a:rPr>
              <a:t>Friday December 21st, 2024, 13:30-16:30 [JST]</a:t>
            </a:r>
          </a:p>
          <a:p>
            <a:pPr lvl="1"/>
            <a:r>
              <a:rPr lang="en-US" altLang="ja-JP" sz="2000" dirty="0">
                <a:ea typeface="MS PGothic" panose="020B0600070205080204" pitchFamily="34" charset="-128"/>
              </a:rPr>
              <a:t>International Conference Hall, SEMICON Japan 2024 + OVTCCM [Hybrid]</a:t>
            </a:r>
            <a:endParaRPr lang="en-US" altLang="ja-JP" sz="20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0A252AE-C526-9E3F-DDC5-81A9F102D090}"/>
              </a:ext>
            </a:extLst>
          </p:cNvPr>
          <p:cNvSpPr txBox="1"/>
          <p:nvPr/>
        </p:nvSpPr>
        <p:spPr>
          <a:xfrm>
            <a:off x="2078729" y="5238165"/>
            <a:ext cx="8034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kumimoji="0" lang="en-US" sz="2000" u="sng" dirty="0">
                <a:solidFill>
                  <a:srgbClr val="55A346"/>
                </a:solidFill>
                <a:latin typeface="Arial Black" panose="020B0A04020102020204"/>
              </a:rPr>
              <a:t>http://www.semi.org/en/standards-events</a:t>
            </a:r>
          </a:p>
          <a:p>
            <a:pPr algn="ctr" defTabSz="914217"/>
            <a:r>
              <a:rPr kumimoji="0" lang="en-US" sz="3600" dirty="0">
                <a:solidFill>
                  <a:srgbClr val="262726"/>
                </a:solidFill>
                <a:latin typeface="Arial Black" panose="020B0A040201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4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Leadership Changes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39ED6-3ACB-62D8-F588-6415B236AAE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49487-B623-16F8-5BC0-6F206A3A896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Yuko Toyoshima</a:t>
            </a:r>
            <a:r>
              <a:rPr lang="ja-JP" altLang="en-US" dirty="0"/>
              <a:t> </a:t>
            </a:r>
            <a:r>
              <a:rPr lang="en-US"/>
              <a:t>/ Hitachi High-Tech Corporation was recommended </a:t>
            </a:r>
            <a:r>
              <a:rPr lang="en-US" dirty="0"/>
              <a:t>as the third I&amp;</a:t>
            </a:r>
            <a:r>
              <a:rPr lang="en-US"/>
              <a:t>C co-</a:t>
            </a:r>
            <a:r>
              <a:rPr lang="en-US" altLang="ja-JP"/>
              <a:t>chair</a:t>
            </a:r>
            <a:r>
              <a:rPr lang="en-US"/>
              <a:t> </a:t>
            </a:r>
            <a:r>
              <a:rPr lang="en-US" dirty="0"/>
              <a:t>and she agreed.</a:t>
            </a:r>
          </a:p>
          <a:p>
            <a:pPr lvl="1"/>
            <a:r>
              <a:rPr lang="en-US" altLang="ja-JP" dirty="0"/>
              <a:t>Next Action: </a:t>
            </a:r>
            <a:r>
              <a:rPr lang="en-US" dirty="0"/>
              <a:t>To bring this recommendation, a new I&amp;C Co-chair, to next JRSC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Committee Structure Changes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39ED6-3ACB-62D8-F588-6415B236AAE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49487-B623-16F8-5BC0-6F206A3A896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Sensor Bus Task Force</a:t>
            </a:r>
            <a:r>
              <a:rPr lang="ja-JP" altLang="en-US" dirty="0"/>
              <a:t> </a:t>
            </a:r>
            <a:r>
              <a:rPr lang="en-US" altLang="ja-JP" dirty="0"/>
              <a:t>[</a:t>
            </a:r>
            <a:r>
              <a:rPr lang="en-US" dirty="0"/>
              <a:t>Disbanded]</a:t>
            </a:r>
          </a:p>
        </p:txBody>
      </p:sp>
    </p:spTree>
    <p:extLst>
      <p:ext uri="{BB962C8B-B14F-4D97-AF65-F5344CB8AC3E}">
        <p14:creationId xmlns:p14="http://schemas.microsoft.com/office/powerpoint/2010/main" val="36273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57DEA-B1DF-7F31-2775-03E6F3D4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Organization Chart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A28976-EDE0-6090-D45D-6142A77A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EBD-75BF-4C4D-BCCC-F836AE4FCF3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EEC38A-9B2A-0346-77A3-0AD421FD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5370-6D15-1944-82FE-073ED003FB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8F82927-953C-ACA1-4513-24EFDE6F78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781F48-5081-EE49-A4DA-7E0CE68BD484}"/>
              </a:ext>
            </a:extLst>
          </p:cNvPr>
          <p:cNvSpPr/>
          <p:nvPr/>
        </p:nvSpPr>
        <p:spPr>
          <a:xfrm>
            <a:off x="6229350" y="4361688"/>
            <a:ext cx="2777490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6A1577-C02E-2106-7622-47AB5008B8D8}"/>
              </a:ext>
            </a:extLst>
          </p:cNvPr>
          <p:cNvSpPr/>
          <p:nvPr/>
        </p:nvSpPr>
        <p:spPr>
          <a:xfrm>
            <a:off x="3389808" y="5000171"/>
            <a:ext cx="226350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2DC1CA3-5787-8C8B-49C7-256962F6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99" y="1638003"/>
            <a:ext cx="6066001" cy="51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Results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3C9-C517-B914-D940-079DA68A43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4C4254C-A890-532D-1E05-31AE19182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60686"/>
              </p:ext>
            </p:extLst>
          </p:nvPr>
        </p:nvGraphicFramePr>
        <p:xfrm>
          <a:off x="1005385" y="1887083"/>
          <a:ext cx="1029392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680">
                  <a:extLst>
                    <a:ext uri="{9D8B030D-6E8A-4147-A177-3AD203B41FA5}">
                      <a16:colId xmlns:a16="http://schemas.microsoft.com/office/drawing/2014/main" val="697381739"/>
                    </a:ext>
                  </a:extLst>
                </a:gridCol>
                <a:gridCol w="6474291">
                  <a:extLst>
                    <a:ext uri="{9D8B030D-6E8A-4147-A177-3AD203B41FA5}">
                      <a16:colId xmlns:a16="http://schemas.microsoft.com/office/drawing/2014/main" val="3540728787"/>
                    </a:ext>
                  </a:extLst>
                </a:gridCol>
                <a:gridCol w="2442949">
                  <a:extLst>
                    <a:ext uri="{9D8B030D-6E8A-4147-A177-3AD203B41FA5}">
                      <a16:colId xmlns:a16="http://schemas.microsoft.com/office/drawing/2014/main" val="2211781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Doc#</a:t>
                      </a:r>
                      <a:endParaRPr lang="en-US" sz="12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 Title</a:t>
                      </a:r>
                      <a:endParaRPr lang="en-US" sz="120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 Chapter Action​7</a:t>
                      </a: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2538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effectLst/>
                          <a:latin typeface="+mn-lt"/>
                        </a:rPr>
                        <a:t>7173</a:t>
                      </a:r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+mn-lt"/>
                        </a:rPr>
                        <a:t>Line-Item Revision to SEMI E30-0423, SPECIFICATION FOR THE GENERIC MODEL FOR COMMUNICATIONS AND CONTROL OF MANUFACTURING EQUIPMENT (GEM)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Ratification ballot will be issued for Cycle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36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effectLst/>
                          <a:latin typeface="+mn-lt"/>
                        </a:rPr>
                        <a:t>Line Item 1</a:t>
                      </a:r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+mn-lt"/>
                        </a:rPr>
                        <a:t>Remove requirements to the host.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Passed</a:t>
                      </a:r>
                      <a:r>
                        <a:rPr lang="en-US" altLang="ja-JP" sz="1200" b="0" dirty="0">
                          <a:effectLst/>
                          <a:latin typeface="+mn-lt"/>
                        </a:rPr>
                        <a:t> as balloted</a:t>
                      </a:r>
                      <a:endParaRPr lang="ja-JP" altLang="en-US" sz="1200" b="0" dirty="0">
                        <a:effectLst/>
                        <a:latin typeface="+mn-lt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89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+mn-lt"/>
                        </a:rPr>
                        <a:t>Line Item 2</a:t>
                      </a:r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+mn-lt"/>
                        </a:rPr>
                        <a:t>Corrections in scenarios in section 7.2 and 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Passed</a:t>
                      </a:r>
                      <a:r>
                        <a:rPr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TC Chapter review with editorial changes</a:t>
                      </a:r>
                      <a:endParaRPr lang="ja-JP" altLang="en-US" sz="1200" b="0" dirty="0">
                        <a:effectLst/>
                        <a:latin typeface="+mn-lt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833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+mn-lt"/>
                        </a:rPr>
                        <a:t>Line Item 3</a:t>
                      </a:r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+mn-lt"/>
                        </a:rPr>
                        <a:t>Corrections in section 7.7 Process Program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Passed</a:t>
                      </a:r>
                      <a:r>
                        <a:rPr lang="en-US" altLang="ja-JP" sz="1200" b="0" dirty="0">
                          <a:effectLst/>
                          <a:latin typeface="+mn-lt"/>
                        </a:rPr>
                        <a:t> with Technical Changes, Ratification Ballot to be issued.</a:t>
                      </a:r>
                      <a:endParaRPr lang="ja-JP" altLang="en-US" sz="1200" b="0" dirty="0">
                        <a:effectLst/>
                        <a:latin typeface="+mn-lt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85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+mn-lt"/>
                        </a:rPr>
                        <a:t>Line Item 4</a:t>
                      </a:r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+mn-lt"/>
                        </a:rPr>
                        <a:t>Corrections in section 7.14 documentation request.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Passed</a:t>
                      </a:r>
                      <a:r>
                        <a:rPr lang="en-US" altLang="ja-JP" sz="1200" b="0" dirty="0">
                          <a:effectLst/>
                          <a:latin typeface="+mn-lt"/>
                        </a:rPr>
                        <a:t> with Technical Changes, Ratification Ballot to be issued.</a:t>
                      </a:r>
                      <a:endParaRPr lang="ja-JP" altLang="en-US" sz="1200" b="0" dirty="0">
                        <a:effectLst/>
                        <a:latin typeface="+mn-lt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061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+mn-lt"/>
                        </a:rPr>
                        <a:t>Line Item 5</a:t>
                      </a:r>
                      <a:endParaRPr lang="ja-JP" altLang="en-US" sz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+mn-lt"/>
                        </a:rPr>
                        <a:t>Corrections in Appendixes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Passed</a:t>
                      </a:r>
                      <a:r>
                        <a:rPr lang="en-US" altLang="ja-JP" sz="1200" b="0" dirty="0">
                          <a:effectLst/>
                          <a:latin typeface="+mn-lt"/>
                        </a:rPr>
                        <a:t> as balloted</a:t>
                      </a:r>
                      <a:endParaRPr lang="ja-JP" altLang="en-US" sz="1200" b="0" dirty="0">
                        <a:effectLst/>
                        <a:latin typeface="+mn-lt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638365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E74F2D-9C73-BE8B-FD89-542BED3AB2C0}"/>
              </a:ext>
            </a:extLst>
          </p:cNvPr>
          <p:cNvSpPr txBox="1"/>
          <p:nvPr/>
        </p:nvSpPr>
        <p:spPr>
          <a:xfrm>
            <a:off x="328550" y="5884282"/>
            <a:ext cx="1171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Note 1:</a:t>
            </a:r>
            <a:r>
              <a:rPr lang="en-US" altLang="ja-JP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 </a:t>
            </a:r>
            <a:r>
              <a:rPr lang="en-US" altLang="ja-JP" sz="1600" b="1" i="0" u="none" strike="noStrike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Passed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 ballots and line items will be submitted to the ISC Audit &amp; Review Subcommittee for procedural review.</a:t>
            </a:r>
            <a:r>
              <a:rPr lang="en-US" altLang="ja-JP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  <a:endParaRPr lang="en-US" altLang="ja-JP" sz="1600" b="0" i="0" dirty="0">
              <a:solidFill>
                <a:srgbClr val="40404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 rtl="0" fontAlgn="base"/>
            <a:r>
              <a:rPr lang="en-US" altLang="ja-JP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Note 2:</a:t>
            </a:r>
            <a:r>
              <a:rPr lang="en-US" altLang="ja-JP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 </a:t>
            </a:r>
            <a:r>
              <a:rPr lang="en-US" altLang="ja-JP" sz="1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Failed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 ballots and line items were returned to the originating task forces for re-work and re-balloting or abandoning. </a:t>
            </a:r>
            <a:r>
              <a:rPr lang="en-US" altLang="ja-JP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  <a:endParaRPr lang="en-US" altLang="ja-JP" sz="1600" b="0" i="0" dirty="0">
              <a:solidFill>
                <a:srgbClr val="40404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2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9032F-4500-0B8D-3709-3EA09338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Activities Approved via GCS between Meetings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6CC5E3-0EEF-76CD-083A-348BAD80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EBD-75BF-4C4D-BCCC-F836AE4FCF3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77BA22-16F6-705A-4B0C-77138AB2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5370-6D15-1944-82FE-073ED003FB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3D7AE51-1001-B02D-E9FF-F21979A62E1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18DDC3E-B45E-0D95-44C4-A6B25AAA7FF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None</a:t>
            </a:r>
            <a:endParaRPr kumimoji="1" lang="ja-JP" altLang="en-US" dirty="0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82B601DC-41B6-6457-6812-77191389E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015556"/>
              </p:ext>
            </p:extLst>
          </p:nvPr>
        </p:nvGraphicFramePr>
        <p:xfrm>
          <a:off x="831850" y="2046288"/>
          <a:ext cx="10521948" cy="79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60">
                  <a:extLst>
                    <a:ext uri="{9D8B030D-6E8A-4147-A177-3AD203B41FA5}">
                      <a16:colId xmlns:a16="http://schemas.microsoft.com/office/drawing/2014/main" val="209516894"/>
                    </a:ext>
                  </a:extLst>
                </a:gridCol>
                <a:gridCol w="898497">
                  <a:extLst>
                    <a:ext uri="{9D8B030D-6E8A-4147-A177-3AD203B41FA5}">
                      <a16:colId xmlns:a16="http://schemas.microsoft.com/office/drawing/2014/main" val="3263134056"/>
                    </a:ext>
                  </a:extLst>
                </a:gridCol>
                <a:gridCol w="1606163">
                  <a:extLst>
                    <a:ext uri="{9D8B030D-6E8A-4147-A177-3AD203B41FA5}">
                      <a16:colId xmlns:a16="http://schemas.microsoft.com/office/drawing/2014/main" val="1692306498"/>
                    </a:ext>
                  </a:extLst>
                </a:gridCol>
                <a:gridCol w="7266828">
                  <a:extLst>
                    <a:ext uri="{9D8B030D-6E8A-4147-A177-3AD203B41FA5}">
                      <a16:colId xmlns:a16="http://schemas.microsoft.com/office/drawing/2014/main" val="1022169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SC/TF/WG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Title/Details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5570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31891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Authorized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BD8D-2861-CBC3-729C-559886C60F1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0BE14E-BEBB-259F-FF7C-6BAB3E1ED374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39919612"/>
              </p:ext>
            </p:extLst>
          </p:nvPr>
        </p:nvGraphicFramePr>
        <p:xfrm>
          <a:off x="831850" y="2046288"/>
          <a:ext cx="105219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60">
                  <a:extLst>
                    <a:ext uri="{9D8B030D-6E8A-4147-A177-3AD203B41FA5}">
                      <a16:colId xmlns:a16="http://schemas.microsoft.com/office/drawing/2014/main" val="209516894"/>
                    </a:ext>
                  </a:extLst>
                </a:gridCol>
                <a:gridCol w="1060306">
                  <a:extLst>
                    <a:ext uri="{9D8B030D-6E8A-4147-A177-3AD203B41FA5}">
                      <a16:colId xmlns:a16="http://schemas.microsoft.com/office/drawing/2014/main" val="3263134056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1692306498"/>
                    </a:ext>
                  </a:extLst>
                </a:gridCol>
                <a:gridCol w="7046974">
                  <a:extLst>
                    <a:ext uri="{9D8B030D-6E8A-4147-A177-3AD203B41FA5}">
                      <a16:colId xmlns:a16="http://schemas.microsoft.com/office/drawing/2014/main" val="1022169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SC/TF/WG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 Title/Details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5570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altLang="ja-JP" sz="1800" dirty="0">
                          <a:effectLst/>
                          <a:latin typeface="+mj-lt"/>
                          <a:ea typeface="ＭＳ 明朝" panose="02020609040205080304" pitchFamily="17" charset="-128"/>
                        </a:rPr>
                        <a:t>None</a:t>
                      </a:r>
                      <a:endParaRPr lang="ja-JP" sz="1800" dirty="0"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79528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3D1E253D-540A-9BAE-B553-9BC695B4AE40}"/>
              </a:ext>
            </a:extLst>
          </p:cNvPr>
          <p:cNvSpPr txBox="1"/>
          <p:nvPr/>
        </p:nvSpPr>
        <p:spPr>
          <a:xfrm>
            <a:off x="831851" y="5828637"/>
            <a:ext cx="858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#1: SNARFs and TFOFs are available for review on the SEMI Web site at:</a:t>
            </a:r>
          </a:p>
          <a:p>
            <a:r>
              <a:rPr lang="en-US" sz="1400" u="sng" dirty="0">
                <a:solidFill>
                  <a:srgbClr val="FF0000"/>
                </a:solidFill>
                <a:latin typeface="+mj-lt"/>
              </a:rPr>
              <a:t>http://downloads.semi.org/web/wstdsbal.nsf/TFOFSNARF</a:t>
            </a:r>
          </a:p>
        </p:txBody>
      </p:sp>
    </p:spTree>
    <p:extLst>
      <p:ext uri="{BB962C8B-B14F-4D97-AF65-F5344CB8AC3E}">
        <p14:creationId xmlns:p14="http://schemas.microsoft.com/office/powerpoint/2010/main" val="1495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829948"/>
            <a:ext cx="8912650" cy="80897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Other Activities Outside the Letter Ballot Process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BD8D-2861-CBC3-729C-559886C60F1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0BE14E-BEBB-259F-FF7C-6BAB3E1ED374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36200687"/>
              </p:ext>
            </p:extLst>
          </p:nvPr>
        </p:nvGraphicFramePr>
        <p:xfrm>
          <a:off x="831850" y="2046288"/>
          <a:ext cx="105219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60">
                  <a:extLst>
                    <a:ext uri="{9D8B030D-6E8A-4147-A177-3AD203B41FA5}">
                      <a16:colId xmlns:a16="http://schemas.microsoft.com/office/drawing/2014/main" val="209516894"/>
                    </a:ext>
                  </a:extLst>
                </a:gridCol>
                <a:gridCol w="986323">
                  <a:extLst>
                    <a:ext uri="{9D8B030D-6E8A-4147-A177-3AD203B41FA5}">
                      <a16:colId xmlns:a16="http://schemas.microsoft.com/office/drawing/2014/main" val="3263134056"/>
                    </a:ext>
                  </a:extLst>
                </a:gridCol>
                <a:gridCol w="1518337">
                  <a:extLst>
                    <a:ext uri="{9D8B030D-6E8A-4147-A177-3AD203B41FA5}">
                      <a16:colId xmlns:a16="http://schemas.microsoft.com/office/drawing/2014/main" val="1692306498"/>
                    </a:ext>
                  </a:extLst>
                </a:gridCol>
                <a:gridCol w="7266828">
                  <a:extLst>
                    <a:ext uri="{9D8B030D-6E8A-4147-A177-3AD203B41FA5}">
                      <a16:colId xmlns:a16="http://schemas.microsoft.com/office/drawing/2014/main" val="1022169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SC/TF/WG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2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55709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2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emi 2021">
  <a:themeElements>
    <a:clrScheme name="SEMI-PPT-2021">
      <a:dk1>
        <a:srgbClr val="000000"/>
      </a:dk1>
      <a:lt1>
        <a:srgbClr val="FFFFFF"/>
      </a:lt1>
      <a:dk2>
        <a:srgbClr val="58595B"/>
      </a:dk2>
      <a:lt2>
        <a:srgbClr val="E7E6E6"/>
      </a:lt2>
      <a:accent1>
        <a:srgbClr val="55A51C"/>
      </a:accent1>
      <a:accent2>
        <a:srgbClr val="BED600"/>
      </a:accent2>
      <a:accent3>
        <a:srgbClr val="FF7900"/>
      </a:accent3>
      <a:accent4>
        <a:srgbClr val="FFC82E"/>
      </a:accent4>
      <a:accent5>
        <a:srgbClr val="0059BB"/>
      </a:accent5>
      <a:accent6>
        <a:srgbClr val="673BB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MI-PPT-2021">
    <a:dk1>
      <a:srgbClr val="000000"/>
    </a:dk1>
    <a:lt1>
      <a:srgbClr val="FFFFFF"/>
    </a:lt1>
    <a:dk2>
      <a:srgbClr val="58595B"/>
    </a:dk2>
    <a:lt2>
      <a:srgbClr val="E7E6E6"/>
    </a:lt2>
    <a:accent1>
      <a:srgbClr val="55A51C"/>
    </a:accent1>
    <a:accent2>
      <a:srgbClr val="BED600"/>
    </a:accent2>
    <a:accent3>
      <a:srgbClr val="FF7900"/>
    </a:accent3>
    <a:accent4>
      <a:srgbClr val="FFC82E"/>
    </a:accent4>
    <a:accent5>
      <a:srgbClr val="0059BB"/>
    </a:accent5>
    <a:accent6>
      <a:srgbClr val="673BB8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17081-5e56-45ea-b92b-17c27c6242fc" xsi:nil="true"/>
    <lcf76f155ced4ddcb4097134ff3c332f xmlns="22bb77ca-1521-40e2-a3d4-8e82545990ad">
      <Terms xmlns="http://schemas.microsoft.com/office/infopath/2007/PartnerControls"/>
    </lcf76f155ced4ddcb4097134ff3c332f>
    <_x7ba1__x7406__x8005_ xmlns="22bb77ca-1521-40e2-a3d4-8e82545990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ABECD578587545A39DB99F298BA591" ma:contentTypeVersion="15" ma:contentTypeDescription="新しいドキュメントを作成します。" ma:contentTypeScope="" ma:versionID="f33bd52603109e982b094d1964149910">
  <xsd:schema xmlns:xsd="http://www.w3.org/2001/XMLSchema" xmlns:xs="http://www.w3.org/2001/XMLSchema" xmlns:p="http://schemas.microsoft.com/office/2006/metadata/properties" xmlns:ns2="22bb77ca-1521-40e2-a3d4-8e82545990ad" xmlns:ns3="ec917081-5e56-45ea-b92b-17c27c6242fc" targetNamespace="http://schemas.microsoft.com/office/2006/metadata/properties" ma:root="true" ma:fieldsID="60b9a8735c59ed65a96fc6cd2f994c7c" ns2:_="" ns3:_="">
    <xsd:import namespace="22bb77ca-1521-40e2-a3d4-8e82545990ad"/>
    <xsd:import namespace="ec917081-5e56-45ea-b92b-17c27c624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_x7ba1__x7406__x8005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b77ca-1521-40e2-a3d4-8e8254599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fe38edb0-9445-43a8-acb7-81cf1420d4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x7ba1__x7406__x8005_" ma:index="20" nillable="true" ma:displayName="管理者" ma:format="Dropdown" ma:internalName="_x7ba1__x7406__x8005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17081-5e56-45ea-b92b-17c27c6242f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3bdbcaa-ef23-4aba-99a7-ead079bbb407}" ma:internalName="TaxCatchAll" ma:showField="CatchAllData" ma:web="ec917081-5e56-45ea-b92b-17c27c624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0C48DD-CB1A-4560-A0D3-49C43C3FBCCD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2bb77ca-1521-40e2-a3d4-8e82545990ad"/>
    <ds:schemaRef ds:uri="http://schemas.microsoft.com/office/2006/documentManagement/types"/>
    <ds:schemaRef ds:uri="http://schemas.microsoft.com/office/infopath/2007/PartnerControls"/>
    <ds:schemaRef ds:uri="ec917081-5e56-45ea-b92b-17c27c6242f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2EE6DA-F4CD-47A4-83A3-492D8AC6E7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79028-A931-4185-A962-0E1D97A1A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bb77ca-1521-40e2-a3d4-8e82545990ad"/>
    <ds:schemaRef ds:uri="ec917081-5e56-45ea-b92b-17c27c624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1942</Words>
  <Application>Microsoft Office PowerPoint</Application>
  <PresentationFormat>ワイド画面</PresentationFormat>
  <Paragraphs>193</Paragraphs>
  <Slides>17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Meiryo UI</vt:lpstr>
      <vt:lpstr>ＭＳ Ｐゴシック</vt:lpstr>
      <vt:lpstr>ＭＳ Ｐゴシック</vt:lpstr>
      <vt:lpstr>メイリオ</vt:lpstr>
      <vt:lpstr>Arial</vt:lpstr>
      <vt:lpstr>Arial Black</vt:lpstr>
      <vt:lpstr>Calibri</vt:lpstr>
      <vt:lpstr>Times New Roman</vt:lpstr>
      <vt:lpstr>Semi 2021</vt:lpstr>
      <vt:lpstr>Japan TC Chapter  Information &amp; Control Global Technical Committee</vt:lpstr>
      <vt:lpstr>Meeting Information</vt:lpstr>
      <vt:lpstr>Leadership Changes</vt:lpstr>
      <vt:lpstr>Committee Structure Changes</vt:lpstr>
      <vt:lpstr>Organization Chart</vt:lpstr>
      <vt:lpstr>Ballot Results</vt:lpstr>
      <vt:lpstr>Activities Approved via GCS between Meetings</vt:lpstr>
      <vt:lpstr>Authorized Activities</vt:lpstr>
      <vt:lpstr>Other Activities Outside the Letter Ballot Process</vt:lpstr>
      <vt:lpstr>Authorized Ballots</vt:lpstr>
      <vt:lpstr>   Task Force Highlights​ </vt:lpstr>
      <vt:lpstr>Other Topics​</vt:lpstr>
      <vt:lpstr>Open SNARF</vt:lpstr>
      <vt:lpstr>SNARF(s) Abolished</vt:lpstr>
      <vt:lpstr>Five-Year Review</vt:lpstr>
      <vt:lpstr>Question?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import slides – option 1</dc:title>
  <dc:creator>Michaela Pariseau</dc:creator>
  <cp:lastModifiedBy>Hirofumi Kanno</cp:lastModifiedBy>
  <cp:revision>89</cp:revision>
  <dcterms:created xsi:type="dcterms:W3CDTF">2022-02-03T23:13:06Z</dcterms:created>
  <dcterms:modified xsi:type="dcterms:W3CDTF">2024-08-28T07:38:37Z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0x01010001ABECD578587545A39DB99F298BA591</vt:lpwstr>
  </property>
  <property fmtid="{D5CDD505-2E9C-101B-9397-08002B2CF9AE}" pid="3" name="MediaServiceImageTags">
    <vt:lpwstr/>
  </property>
</Properties>
</file>