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82" r:id="rId2"/>
    <p:sldId id="310" r:id="rId3"/>
    <p:sldId id="295" r:id="rId4"/>
    <p:sldId id="294" r:id="rId5"/>
    <p:sldId id="311" r:id="rId6"/>
    <p:sldId id="312" r:id="rId7"/>
    <p:sldId id="313" r:id="rId8"/>
    <p:sldId id="314" r:id="rId9"/>
    <p:sldId id="301" r:id="rId10"/>
    <p:sldId id="303" r:id="rId11"/>
    <p:sldId id="304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>
          <p15:clr>
            <a:srgbClr val="A4A3A4"/>
          </p15:clr>
        </p15:guide>
        <p15:guide id="2" pos="344">
          <p15:clr>
            <a:srgbClr val="A4A3A4"/>
          </p15:clr>
        </p15:guide>
        <p15:guide id="3" pos="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55A51C"/>
    <a:srgbClr val="0033CC"/>
    <a:srgbClr val="DF3030"/>
    <a:srgbClr val="BED600"/>
    <a:srgbClr val="0000BB"/>
    <a:srgbClr val="673BB8"/>
    <a:srgbClr val="E23B30"/>
    <a:srgbClr val="FF7900"/>
    <a:srgbClr val="FF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564" y="96"/>
      </p:cViewPr>
      <p:guideLst>
        <p:guide orient="horz" pos="368"/>
        <p:guide pos="344"/>
        <p:guide pos="4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4F4B36-A1E8-214E-8DBA-FC8B31FEFA48}" type="datetime1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77F78-C32D-F74C-9BFB-77882C3C7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324D5-406A-8344-A483-3F0F7064C859}" type="datetime1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623A02-8FCA-4C4E-81BE-F2A4E58E3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5" indent="-2754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39" indent="-2203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95" indent="-2203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51" indent="-2203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07" indent="-220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64" indent="-220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18" indent="-220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75" indent="-220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0A843-1E3C-45E2-8302-5C5DC2C7D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2791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MI_Stnrds 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26059" y="1146255"/>
            <a:ext cx="7772399" cy="108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+mj-lt"/>
                <a:cs typeface="Roboto"/>
              </a:defRPr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6058" y="2298555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rgbClr val="DF303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6059" y="2629813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rgbClr val="40404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DF3030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8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_cut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6" y="178948"/>
            <a:ext cx="9148596" cy="3400435"/>
          </a:xfrm>
          <a:prstGeom prst="rect">
            <a:avLst/>
          </a:prstGeom>
        </p:spPr>
      </p:pic>
      <p:pic>
        <p:nvPicPr>
          <p:cNvPr id="18" name="Picture 17" descr="Semi_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45" y="415766"/>
            <a:ext cx="1606887" cy="3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2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E9B3-A43C-4571-842A-B0C856678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9795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Staff Report - March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5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MI_Stnrds Second 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6059" y="1146255"/>
            <a:ext cx="7772399" cy="108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+mj-lt"/>
                <a:cs typeface="Roboto"/>
              </a:defRPr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6058" y="2298555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rgbClr val="DF303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6059" y="2629813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rgbClr val="40404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445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MI_Stnrds Section.JPG"/>
          <p:cNvPicPr>
            <a:picLocks noChangeAspect="1"/>
          </p:cNvPicPr>
          <p:nvPr userDrawn="1"/>
        </p:nvPicPr>
        <p:blipFill>
          <a:blip r:embed="rId2"/>
          <a:srcRect b="12203"/>
          <a:stretch>
            <a:fillRect/>
          </a:stretch>
        </p:blipFill>
        <p:spPr>
          <a:xfrm>
            <a:off x="0" y="0"/>
            <a:ext cx="9144000" cy="6021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273" y="2616011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4000" b="0" i="0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893FAFD6-D314-FA41-87CB-F6BC385DE6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0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1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F3030"/>
              </a:buClr>
              <a:defRPr sz="2000" b="0" i="0">
                <a:solidFill>
                  <a:srgbClr val="666666"/>
                </a:solidFill>
                <a:latin typeface="+mj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rgbClr val="666666"/>
                </a:solidFill>
                <a:latin typeface="+mj-lt"/>
              </a:defRPr>
            </a:lvl2pPr>
            <a:lvl3pPr marL="1028700" indent="-2444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baseline="0">
                <a:solidFill>
                  <a:srgbClr val="666666"/>
                </a:solidFill>
                <a:latin typeface="+mj-lt"/>
              </a:defRPr>
            </a:lvl3pPr>
            <a:lvl4pPr marL="12573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j-lt"/>
              </a:defRPr>
            </a:lvl4pPr>
            <a:lvl5pPr marL="1485900" indent="-222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>
                <a:solidFill>
                  <a:srgbClr val="666666"/>
                </a:solidFill>
                <a:latin typeface="+mj-lt"/>
              </a:defRPr>
            </a:lvl5pPr>
            <a:lvl6pPr marL="1828800" indent="-228600">
              <a:defRPr lang="en-US" sz="14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6pPr>
            <a:lvl7pPr marL="2171700" indent="-228600">
              <a:buFont typeface="Wingdings" panose="05000000000000000000" pitchFamily="2" charset="2"/>
              <a:buChar char="§"/>
              <a:defRPr lang="en-US" sz="12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7pPr>
            <a:lvl8pPr marL="2514600" indent="-228600">
              <a:defRPr lang="en-US" sz="12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 i="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buClr>
                <a:srgbClr val="DF3030"/>
              </a:buClr>
              <a:defRPr sz="1600">
                <a:solidFill>
                  <a:srgbClr val="666666"/>
                </a:solidFill>
                <a:latin typeface="+mj-lt"/>
              </a:defRPr>
            </a:lvl1pPr>
            <a:lvl2pPr>
              <a:defRPr sz="1600">
                <a:solidFill>
                  <a:srgbClr val="666666"/>
                </a:solidFill>
                <a:latin typeface="+mj-lt"/>
              </a:defRPr>
            </a:lvl2pPr>
            <a:lvl3pPr>
              <a:defRPr sz="1400">
                <a:solidFill>
                  <a:srgbClr val="666666"/>
                </a:solidFill>
                <a:latin typeface="+mj-lt"/>
              </a:defRPr>
            </a:lvl3pPr>
            <a:lvl4pPr>
              <a:defRPr sz="1200">
                <a:solidFill>
                  <a:srgbClr val="666666"/>
                </a:solidFill>
                <a:latin typeface="+mj-lt"/>
              </a:defRPr>
            </a:lvl4pPr>
            <a:lvl5pPr>
              <a:defRPr sz="1200">
                <a:solidFill>
                  <a:srgbClr val="666666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1300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 i="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0862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buClr>
                <a:srgbClr val="DF3030"/>
              </a:buClr>
              <a:defRPr sz="1600">
                <a:solidFill>
                  <a:srgbClr val="666666"/>
                </a:solidFill>
                <a:latin typeface="+mj-lt"/>
              </a:defRPr>
            </a:lvl1pPr>
            <a:lvl2pPr>
              <a:defRPr sz="1600">
                <a:solidFill>
                  <a:srgbClr val="666666"/>
                </a:solidFill>
                <a:latin typeface="+mj-lt"/>
              </a:defRPr>
            </a:lvl2pPr>
            <a:lvl3pPr>
              <a:defRPr sz="1400">
                <a:solidFill>
                  <a:srgbClr val="666666"/>
                </a:solidFill>
                <a:latin typeface="+mj-lt"/>
              </a:defRPr>
            </a:lvl3pPr>
            <a:lvl4pPr>
              <a:defRPr sz="1200">
                <a:solidFill>
                  <a:srgbClr val="666666"/>
                </a:solidFill>
                <a:latin typeface="+mj-lt"/>
              </a:defRPr>
            </a:lvl4pPr>
            <a:lvl5pPr>
              <a:defRPr sz="1200">
                <a:solidFill>
                  <a:srgbClr val="666666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980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511300"/>
            <a:ext cx="511175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defRPr sz="2000" b="1">
                <a:solidFill>
                  <a:srgbClr val="DF3030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13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29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947468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DF3030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9276"/>
            <a:ext cx="8229600" cy="50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32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I_Stnrds Master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  <p:sldLayoutId id="2147483701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Font typeface="Arial"/>
        <a:buChar char="•"/>
        <a:defRPr sz="2000" kern="1200">
          <a:solidFill>
            <a:srgbClr val="63A70A"/>
          </a:solidFill>
          <a:latin typeface="Roboto Medium"/>
          <a:ea typeface="+mn-ea"/>
          <a:cs typeface="Roboto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Roboto Light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Roboto Light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400" kern="1200">
          <a:solidFill>
            <a:schemeClr val="tx1"/>
          </a:solidFill>
          <a:latin typeface="Roboto Light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/>
          </a:solidFill>
          <a:latin typeface="Roboto Light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SEMI Staff Report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2016</a:t>
            </a: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SEMICON West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0D09-A8FA-48FE-9BA5-C9AB8935E2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SNARF </a:t>
            </a:r>
            <a:r>
              <a:rPr lang="en-US" sz="3200" dirty="0" smtClean="0"/>
              <a:t>3-Year Status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Doc. 5267, New Standard</a:t>
            </a:r>
            <a:r>
              <a:rPr lang="en-US" sz="2400" i="1" dirty="0">
                <a:solidFill>
                  <a:srgbClr val="FF0000"/>
                </a:solidFill>
              </a:rPr>
              <a:t>: Specification for Microfluidic Port and Pitch Dimensions</a:t>
            </a:r>
          </a:p>
          <a:p>
            <a:pPr lvl="1"/>
            <a:r>
              <a:rPr lang="en-US" sz="2000" dirty="0" smtClean="0">
                <a:solidFill>
                  <a:srgbClr val="58595B"/>
                </a:solidFill>
              </a:rPr>
              <a:t>SNARF was approved on 06/03/2011</a:t>
            </a:r>
          </a:p>
          <a:p>
            <a:pPr lvl="1"/>
            <a:r>
              <a:rPr lang="en-US" sz="2000" dirty="0" smtClean="0">
                <a:solidFill>
                  <a:srgbClr val="58595B"/>
                </a:solidFill>
              </a:rPr>
              <a:t>Granted 1-year </a:t>
            </a:r>
            <a:r>
              <a:rPr lang="en-US" sz="2000" dirty="0">
                <a:solidFill>
                  <a:srgbClr val="58595B"/>
                </a:solidFill>
              </a:rPr>
              <a:t>extension in Spring </a:t>
            </a:r>
            <a:r>
              <a:rPr lang="en-US" sz="2000" dirty="0" smtClean="0">
                <a:solidFill>
                  <a:srgbClr val="58595B"/>
                </a:solidFill>
              </a:rPr>
              <a:t>2015</a:t>
            </a:r>
          </a:p>
          <a:p>
            <a:pPr lvl="1"/>
            <a:r>
              <a:rPr lang="en-US" sz="2000" dirty="0" smtClean="0">
                <a:solidFill>
                  <a:srgbClr val="58595B"/>
                </a:solidFill>
              </a:rPr>
              <a:t>Granted an additional year in Spring 2016</a:t>
            </a:r>
            <a:endParaRPr lang="en-US" sz="2000" dirty="0">
              <a:solidFill>
                <a:srgbClr val="58595B"/>
              </a:solidFill>
            </a:endParaRPr>
          </a:p>
          <a:p>
            <a:pPr lvl="2"/>
            <a:r>
              <a:rPr lang="en-US" sz="1800" dirty="0">
                <a:solidFill>
                  <a:srgbClr val="58595B"/>
                </a:solidFill>
              </a:rPr>
              <a:t>Action needed by Spring </a:t>
            </a:r>
            <a:r>
              <a:rPr lang="en-US" sz="1800" dirty="0" smtClean="0">
                <a:solidFill>
                  <a:srgbClr val="58595B"/>
                </a:solidFill>
              </a:rPr>
              <a:t>2017</a:t>
            </a:r>
          </a:p>
          <a:p>
            <a:pPr lvl="2"/>
            <a:endParaRPr lang="en-US" sz="1800" dirty="0">
              <a:solidFill>
                <a:srgbClr val="58595B"/>
              </a:solidFill>
            </a:endParaRPr>
          </a:p>
          <a:p>
            <a:r>
              <a:rPr lang="en-US" sz="2200" b="1" dirty="0" smtClean="0"/>
              <a:t>TC </a:t>
            </a:r>
            <a:r>
              <a:rPr lang="en-US" sz="2200" b="1" dirty="0"/>
              <a:t>Chapter may grant a one-year extension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 txBox="1">
            <a:spLocks noChangeArrowheads="1"/>
          </p:cNvSpPr>
          <p:nvPr/>
        </p:nvSpPr>
        <p:spPr bwMode="auto">
          <a:xfrm>
            <a:off x="3200400" y="25908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>
                <a:latin typeface="+mj-lt"/>
              </a:rPr>
              <a:t>Thank </a:t>
            </a:r>
            <a:r>
              <a:rPr lang="en-US" sz="4000" dirty="0" smtClean="0">
                <a:latin typeface="+mj-lt"/>
              </a:rPr>
              <a:t>you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1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79017"/>
              </p:ext>
            </p:extLst>
          </p:nvPr>
        </p:nvGraphicFramePr>
        <p:xfrm>
          <a:off x="1415332" y="2193810"/>
          <a:ext cx="6345141" cy="3351723"/>
        </p:xfrm>
        <a:graphic>
          <a:graphicData uri="http://schemas.openxmlformats.org/drawingml/2006/table">
            <a:tbl>
              <a:tblPr/>
              <a:tblGrid>
                <a:gridCol w="2401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3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Event Name</a:t>
                      </a: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Event Details</a:t>
                      </a:r>
                    </a:p>
                  </a:txBody>
                  <a:tcPr marT="45747" marB="4574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FFF2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July 12-14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San Francisco, California</a:t>
                      </a:r>
                    </a:p>
                  </a:txBody>
                  <a:tcPr marT="45747" marB="4574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FFF2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September 7-9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Taipei, Taiwan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T="45747" marB="4574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FFF2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October 25-27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+mn-cs"/>
                        </a:rPr>
                        <a:t>Grenoble, France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T="45747" marB="4574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FFF2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December 14-16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Big Sight Tokyo</a:t>
                      </a:r>
                    </a:p>
                  </a:txBody>
                  <a:tcPr marT="45747" marB="4574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9" y="4222045"/>
            <a:ext cx="1765575" cy="56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61711"/>
          <a:stretch/>
        </p:blipFill>
        <p:spPr>
          <a:xfrm>
            <a:off x="1785240" y="4884889"/>
            <a:ext cx="1551824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5" y="3548722"/>
            <a:ext cx="1714500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1" y="2813061"/>
            <a:ext cx="1796044" cy="640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1084347"/>
          </a:xfrm>
        </p:spPr>
        <p:txBody>
          <a:bodyPr/>
          <a:lstStyle/>
          <a:p>
            <a:r>
              <a:rPr lang="en-US" sz="3200" dirty="0" smtClean="0"/>
              <a:t>SEMI Global</a:t>
            </a:r>
            <a:br>
              <a:rPr lang="en-US" sz="3200" dirty="0" smtClean="0"/>
            </a:br>
            <a:r>
              <a:rPr lang="en-US" sz="3200" dirty="0" smtClean="0"/>
              <a:t>2016 Calendar of Events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98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Standards Meetings at SEMICON West 2016</a:t>
            </a:r>
            <a:endParaRPr lang="en-US" sz="2000" dirty="0">
              <a:solidFill>
                <a:srgbClr val="0505FF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294640" y="1183640"/>
          <a:ext cx="8534400" cy="5486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Sunday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Monday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Tuesday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Wednesday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Thursday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Saturday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171440" y="3996690"/>
            <a:ext cx="12192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MEMS/NEMS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24939" y="6312701"/>
            <a:ext cx="12192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Traceability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744138" y="2326640"/>
            <a:ext cx="3646501" cy="307777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EH&amp;S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513840" y="2707640"/>
            <a:ext cx="24384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Facilities &amp; Gases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513840" y="3260090"/>
            <a:ext cx="36576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Information &amp; Control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729864" y="5546090"/>
            <a:ext cx="2441575" cy="292388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dirty="0"/>
              <a:t>Physical Interfaces &amp; Carriers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729864" y="4403090"/>
            <a:ext cx="2441576" cy="307777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Metrics</a:t>
            </a: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1685290" y="1689297"/>
            <a:ext cx="914400" cy="609600"/>
            <a:chOff x="336" y="1104"/>
            <a:chExt cx="576" cy="384"/>
          </a:xfrm>
        </p:grpSpPr>
        <p:sp>
          <p:nvSpPr>
            <p:cNvPr id="15" name="Oval 38"/>
            <p:cNvSpPr>
              <a:spLocks noChangeArrowheads="1"/>
            </p:cNvSpPr>
            <p:nvPr/>
          </p:nvSpPr>
          <p:spPr bwMode="auto">
            <a:xfrm>
              <a:off x="384" y="1104"/>
              <a:ext cx="480" cy="3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36" y="120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/>
                <a:t>NARSC</a:t>
              </a:r>
            </a:p>
          </p:txBody>
        </p:sp>
      </p:grp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3949064" y="5165090"/>
            <a:ext cx="1222375" cy="307777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/>
              <a:t>PV </a:t>
            </a:r>
            <a:r>
              <a:rPr lang="en-US" sz="1400" dirty="0"/>
              <a:t>Materials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71438" y="2879090"/>
            <a:ext cx="1219201" cy="307975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HB-LED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513840" y="5927090"/>
            <a:ext cx="2438400" cy="307975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Silicon Wafer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2733040" y="1926590"/>
            <a:ext cx="12192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3DS-IC</a:t>
            </a:r>
            <a:endParaRPr lang="en-US" sz="1400" i="1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1513840" y="3641090"/>
            <a:ext cx="2438400" cy="323850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Liquid Chemicals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729865" y="4784090"/>
            <a:ext cx="1219200" cy="284163"/>
          </a:xfrm>
          <a:prstGeom prst="rect">
            <a:avLst/>
          </a:prstGeom>
          <a:solidFill>
            <a:srgbClr val="FFDE53"/>
          </a:solidFill>
          <a:ln w="19050" algn="ctr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50" dirty="0" smtClean="0"/>
              <a:t>Microlithography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7114540" y="2326640"/>
            <a:ext cx="1600200" cy="64135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F2D9"/>
                </a:solidFill>
              </a:rPr>
              <a:t>Schedule</a:t>
            </a:r>
            <a:br>
              <a:rPr lang="en-US" b="1" dirty="0">
                <a:solidFill>
                  <a:srgbClr val="FFF2D9"/>
                </a:solidFill>
              </a:rPr>
            </a:br>
            <a:r>
              <a:rPr lang="en-US" b="1" dirty="0">
                <a:solidFill>
                  <a:srgbClr val="FFF2D9"/>
                </a:solidFill>
              </a:rPr>
              <a:t>at-a-glance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71640" y="3093720"/>
            <a:ext cx="2286000" cy="350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47840" y="3249295"/>
            <a:ext cx="2114550" cy="33607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1"/>
          <p:cNvGrpSpPr>
            <a:grpSpLocks/>
          </p:cNvGrpSpPr>
          <p:nvPr/>
        </p:nvGrpSpPr>
        <p:grpSpPr bwMode="auto">
          <a:xfrm>
            <a:off x="6924040" y="3282635"/>
            <a:ext cx="1973263" cy="2362200"/>
            <a:chOff x="6713559" y="2286000"/>
            <a:chExt cx="1973241" cy="2362200"/>
          </a:xfrm>
        </p:grpSpPr>
        <p:pic>
          <p:nvPicPr>
            <p:cNvPr id="27" name="Picture 6" descr="Marriott 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59" y="2286000"/>
              <a:ext cx="1156868" cy="16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Marriott 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59" y="3987800"/>
              <a:ext cx="9525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 descr="Marriott 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628" y="2286000"/>
              <a:ext cx="740172" cy="106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Marriott 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7" y="3987800"/>
              <a:ext cx="95091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Marriott 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628" y="3428656"/>
              <a:ext cx="740172" cy="51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924040" y="5765425"/>
            <a:ext cx="1981200" cy="8302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6D1515"/>
                </a:solidFill>
                <a:latin typeface="Gill Sans MT" pitchFamily="34" charset="0"/>
              </a:rPr>
              <a:t>San Francisco Marriott Marquis Hotel</a:t>
            </a:r>
            <a:endParaRPr lang="en-US" sz="1600" b="1" i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Upcoming NA Meetings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45419"/>
              </p:ext>
            </p:extLst>
          </p:nvPr>
        </p:nvGraphicFramePr>
        <p:xfrm>
          <a:off x="457200" y="2133600"/>
          <a:ext cx="8305800" cy="3048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Event Name</a:t>
                      </a:r>
                    </a:p>
                  </a:txBody>
                  <a:tcPr marT="9144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Event Type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Date / Venue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NA Standards Fall 2016 Meetings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Standards Meetings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November 7-10,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SEMI HQ in San Jose, California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NA Standards Spring 2017 Meetings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Standards Meetings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April 3-6,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SEMI HQ in San Jose, California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SEMICON West 2017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Standards Meetings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July 10-13,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San Francisco, California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32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6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kern="0" dirty="0">
                <a:ea typeface="宋体" pitchFamily="2" charset="-122"/>
              </a:rPr>
              <a:t>2016 Critical Dates for SEMI Standards Ballots</a:t>
            </a:r>
            <a:endParaRPr lang="en-US" sz="2000" kern="0" dirty="0"/>
          </a:p>
        </p:txBody>
      </p:sp>
      <p:sp>
        <p:nvSpPr>
          <p:cNvPr id="7" name="Rectangle 6"/>
          <p:cNvSpPr/>
          <p:nvPr/>
        </p:nvSpPr>
        <p:spPr>
          <a:xfrm>
            <a:off x="465992" y="4354783"/>
            <a:ext cx="579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33CC"/>
                </a:solidFill>
                <a:latin typeface="+mj-lt"/>
              </a:rPr>
              <a:t>http://</a:t>
            </a:r>
            <a:r>
              <a:rPr lang="en-US" sz="2400" u="sng" dirty="0" smtClean="0">
                <a:solidFill>
                  <a:srgbClr val="0033CC"/>
                </a:solidFill>
                <a:latin typeface="+mj-lt"/>
              </a:rPr>
              <a:t>www.semi.org/en/Standards/Ballots</a:t>
            </a:r>
            <a:endParaRPr lang="en-US" sz="1400" u="sng" dirty="0">
              <a:solidFill>
                <a:srgbClr val="0033CC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51166" y="1432197"/>
          <a:ext cx="6858001" cy="2668190"/>
        </p:xfrm>
        <a:graphic>
          <a:graphicData uri="http://schemas.openxmlformats.org/drawingml/2006/table">
            <a:tbl>
              <a:tblPr/>
              <a:tblGrid>
                <a:gridCol w="913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1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24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Ballot Submission Deadline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Voting Opens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Voting Closes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Times New Roman" pitchFamily="18" charset="0"/>
                        </a:rPr>
                        <a:t>Cycle 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July 22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Aug 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Sep 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Times New Roman" pitchFamily="18" charset="0"/>
                        </a:rPr>
                        <a:t>Cycle 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Aug 17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Aug 31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Sep 30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Times New Roman" pitchFamily="18" charset="0"/>
                        </a:rPr>
                        <a:t>Cycle 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Oct 17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Oct 24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Nov 23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Times New Roman" pitchFamily="18" charset="0"/>
                        </a:rPr>
                        <a:t>Cycle 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Nov 16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Nov 30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Calibri" pitchFamily="34" charset="0"/>
                        </a:rPr>
                        <a:t>Dec 30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6832296" y="2197866"/>
            <a:ext cx="418641" cy="58389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1" y="2335924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Fall Adjudication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7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75503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+mj-lt"/>
                <a:ea typeface="MS PGothic" pitchFamily="34" charset="-128"/>
              </a:rPr>
              <a:t>SEMI Standards Publications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26559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tx1"/>
                </a:solidFill>
                <a:latin typeface="+mj-lt"/>
                <a:ea typeface="Roboto" pitchFamily="2" charset="0"/>
              </a:rPr>
              <a:t>Total SEMI Standards in portfolio: 964</a:t>
            </a:r>
          </a:p>
          <a:p>
            <a:pPr lvl="1"/>
            <a:r>
              <a:rPr lang="en-US" altLang="ja-JP" sz="2400" dirty="0" smtClean="0">
                <a:solidFill>
                  <a:srgbClr val="DF3030"/>
                </a:solidFill>
                <a:latin typeface="+mj-lt"/>
                <a:ea typeface="Roboto" pitchFamily="2" charset="0"/>
              </a:rPr>
              <a:t>Includes 141 Inactive Standards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057400"/>
          <a:ext cx="8229600" cy="20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86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Cycle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Revised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Withdrawn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March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April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595389"/>
                  </a:ext>
                </a:extLst>
              </a:tr>
              <a:tr h="4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2016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125688"/>
                  </a:ext>
                </a:extLst>
              </a:tr>
              <a:tr h="4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June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709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4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New Requirements/Process Reminders for TC Chapter Meetings [1/2]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DF3030"/>
                </a:solidFill>
                <a:latin typeface="+mj-lt"/>
              </a:rPr>
              <a:t>Standards Document Development Project Period</a:t>
            </a:r>
          </a:p>
          <a:p>
            <a:pPr lvl="1"/>
            <a:r>
              <a:rPr lang="en-US" dirty="0" smtClean="0">
                <a:latin typeface="+mj-lt"/>
              </a:rPr>
              <a:t>Project period shall not exceed 3 years (</a:t>
            </a:r>
            <a:r>
              <a:rPr lang="en-US" dirty="0" err="1" smtClean="0">
                <a:latin typeface="+mj-lt"/>
              </a:rPr>
              <a:t>Regs</a:t>
            </a:r>
            <a:r>
              <a:rPr lang="en-US" dirty="0" smtClean="0">
                <a:latin typeface="+mj-lt"/>
              </a:rPr>
              <a:t> 8.3.2)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j-lt"/>
              </a:rPr>
              <a:t>SNARF approval to TC Chapter approval</a:t>
            </a:r>
          </a:p>
          <a:p>
            <a:pPr lvl="1"/>
            <a:r>
              <a:rPr lang="en-US" dirty="0" smtClean="0">
                <a:latin typeface="+mj-lt"/>
              </a:rPr>
              <a:t>If document development activity is found to be continuing, but cannot completed with the project period, TC Chapter may grant one-year extension at a time, as many times as necessary.</a:t>
            </a:r>
          </a:p>
          <a:p>
            <a:pPr lvl="1"/>
            <a:r>
              <a:rPr lang="en-US" dirty="0" smtClean="0">
                <a:latin typeface="+mj-lt"/>
              </a:rPr>
              <a:t>The TC Chapter should review the expiration dates for all applicable SNARFs at each TC Chapter meeting. (PM Note 10)</a:t>
            </a:r>
          </a:p>
          <a:p>
            <a:r>
              <a:rPr lang="en-US" dirty="0" smtClean="0">
                <a:solidFill>
                  <a:srgbClr val="DF3030"/>
                </a:solidFill>
                <a:latin typeface="+mj-lt"/>
              </a:rPr>
              <a:t>SNARF Review Period</a:t>
            </a:r>
          </a:p>
          <a:p>
            <a:pPr lvl="1"/>
            <a:r>
              <a:rPr lang="en-US" dirty="0" smtClean="0">
                <a:latin typeface="+mj-lt"/>
              </a:rPr>
              <a:t>A submitted SNARF for a new, or for a major revision to an existing, Standard or Safety Guideline is made available to all members of a TC Chapter’s parent global technical committee for two weeks for their review and comment. (</a:t>
            </a:r>
            <a:r>
              <a:rPr lang="en-US" dirty="0" err="1" smtClean="0">
                <a:latin typeface="+mj-lt"/>
              </a:rPr>
              <a:t>Regs</a:t>
            </a:r>
            <a:r>
              <a:rPr lang="en-US" dirty="0" smtClean="0">
                <a:latin typeface="+mj-lt"/>
              </a:rPr>
              <a:t> 8.2.1)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j-lt"/>
              </a:rPr>
              <a:t>If the SNARF is submitted at a TC Chapter meeting, the committee can review and approve, but the SNARF will need to be distributed for two weeks and then approved via GCS.</a:t>
            </a:r>
          </a:p>
          <a:p>
            <a:r>
              <a:rPr lang="en-US" dirty="0" smtClean="0">
                <a:solidFill>
                  <a:srgbClr val="DF3030"/>
                </a:solidFill>
                <a:latin typeface="+mj-lt"/>
              </a:rPr>
              <a:t>New SNARF &amp; TFOF Form</a:t>
            </a:r>
            <a:endParaRPr lang="en-US" dirty="0">
              <a:solidFill>
                <a:srgbClr val="DF3030"/>
              </a:solidFill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038600" y="56197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56197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72100" y="56118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100" y="56118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New Requirements/Process Reminders for TC Chapter Meetings [2/2]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F3030"/>
                </a:solidFill>
                <a:latin typeface="+mj-lt"/>
              </a:rPr>
              <a:t>Procedures for Correcting Nonconforming Titles of Published Standards Document (PM Appendix 4)</a:t>
            </a:r>
          </a:p>
          <a:p>
            <a:pPr lvl="1"/>
            <a:r>
              <a:rPr lang="en-US" dirty="0" smtClean="0">
                <a:latin typeface="+mj-lt"/>
              </a:rPr>
              <a:t>Some Standards qualify for a special procedure where a line item change can be used to correct the titles. Otherwise, the corrective action will likely require a major revision.</a:t>
            </a: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9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Nonconforming Titles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None</a:t>
            </a:r>
          </a:p>
          <a:p>
            <a:endParaRPr lang="en-US" dirty="0">
              <a:solidFill>
                <a:srgbClr val="55A51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08285"/>
                </a:solidFill>
              </a:rPr>
              <a:t>Refer to Procedure Manual (PM) Appendix Table A4-1 for details on nonconforming titles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None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5992" y="3299516"/>
            <a:ext cx="8238737" cy="8034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sz="3200" dirty="0" smtClean="0"/>
              <a:t>5-Year Review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3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EMI_4-3">
  <a:themeElements>
    <a:clrScheme name="SEMI Corprate Colors">
      <a:dk1>
        <a:srgbClr val="404040"/>
      </a:dk1>
      <a:lt1>
        <a:sysClr val="window" lastClr="FFFFFF"/>
      </a:lt1>
      <a:dk2>
        <a:srgbClr val="55A51C"/>
      </a:dk2>
      <a:lt2>
        <a:srgbClr val="EEECE1"/>
      </a:lt2>
      <a:accent1>
        <a:srgbClr val="BED600"/>
      </a:accent1>
      <a:accent2>
        <a:srgbClr val="0000BB"/>
      </a:accent2>
      <a:accent3>
        <a:srgbClr val="673BB8"/>
      </a:accent3>
      <a:accent4>
        <a:srgbClr val="E23B30"/>
      </a:accent4>
      <a:accent5>
        <a:srgbClr val="FF7900"/>
      </a:accent5>
      <a:accent6>
        <a:srgbClr val="FFC82E"/>
      </a:accent6>
      <a:hlink>
        <a:srgbClr val="C4D600"/>
      </a:hlink>
      <a:folHlink>
        <a:srgbClr val="55A51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EMI_4-3" id="{6442334E-D7D6-424B-B14C-6A6954D68FD7}" vid="{FF2E9400-CE89-4825-A6DC-06F2894743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546</Words>
  <Application>Microsoft Office PowerPoint</Application>
  <PresentationFormat>On-screen Show (4:3)</PresentationFormat>
  <Paragraphs>146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ＭＳ Ｐゴシック</vt:lpstr>
      <vt:lpstr>宋体</vt:lpstr>
      <vt:lpstr>Arial</vt:lpstr>
      <vt:lpstr>Calibri</vt:lpstr>
      <vt:lpstr>Gill Sans MT</vt:lpstr>
      <vt:lpstr>Roboto</vt:lpstr>
      <vt:lpstr>Roboto Light</vt:lpstr>
      <vt:lpstr>Roboto Medium</vt:lpstr>
      <vt:lpstr>Times New Roman</vt:lpstr>
      <vt:lpstr>Wingdings</vt:lpstr>
      <vt:lpstr>New SEMI_4-3</vt:lpstr>
      <vt:lpstr>Document</vt:lpstr>
      <vt:lpstr>SEMI Staff Report</vt:lpstr>
      <vt:lpstr>SEMI Global 2016 Calendar of Events</vt:lpstr>
      <vt:lpstr>Standards Meetings at SEMICON West 2016</vt:lpstr>
      <vt:lpstr>Upcoming NA Meetings</vt:lpstr>
      <vt:lpstr>2016 Critical Dates for SEMI Standards Ballots</vt:lpstr>
      <vt:lpstr>SEMI Standards Publications </vt:lpstr>
      <vt:lpstr>New Requirements/Process Reminders for TC Chapter Meetings [1/2]</vt:lpstr>
      <vt:lpstr>New Requirements/Process Reminders for TC Chapter Meetings [2/2]</vt:lpstr>
      <vt:lpstr>Nonconforming Titles</vt:lpstr>
      <vt:lpstr>SNARF 3-Year Status  </vt:lpstr>
      <vt:lpstr>PowerPoint Presentation</vt:lpstr>
    </vt:vector>
  </TitlesOfParts>
  <Company>TSG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Trami Truong</dc:creator>
  <cp:lastModifiedBy>lnguyen</cp:lastModifiedBy>
  <cp:revision>115</cp:revision>
  <cp:lastPrinted>2015-11-04T20:24:45Z</cp:lastPrinted>
  <dcterms:created xsi:type="dcterms:W3CDTF">2016-05-31T19:24:36Z</dcterms:created>
  <dcterms:modified xsi:type="dcterms:W3CDTF">2016-07-08T23:15:17Z</dcterms:modified>
</cp:coreProperties>
</file>