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51"/>
  </p:notesMasterIdLst>
  <p:handoutMasterIdLst>
    <p:handoutMasterId r:id="rId52"/>
  </p:handoutMasterIdLst>
  <p:sldIdLst>
    <p:sldId id="282" r:id="rId5"/>
    <p:sldId id="332" r:id="rId6"/>
    <p:sldId id="334" r:id="rId7"/>
    <p:sldId id="289" r:id="rId8"/>
    <p:sldId id="335" r:id="rId9"/>
    <p:sldId id="336" r:id="rId10"/>
    <p:sldId id="290" r:id="rId11"/>
    <p:sldId id="337" r:id="rId12"/>
    <p:sldId id="338" r:id="rId13"/>
    <p:sldId id="339" r:id="rId14"/>
    <p:sldId id="340" r:id="rId15"/>
    <p:sldId id="341" r:id="rId16"/>
    <p:sldId id="342" r:id="rId17"/>
    <p:sldId id="348" r:id="rId18"/>
    <p:sldId id="350" r:id="rId19"/>
    <p:sldId id="351" r:id="rId20"/>
    <p:sldId id="297" r:id="rId21"/>
    <p:sldId id="298" r:id="rId22"/>
    <p:sldId id="343" r:id="rId23"/>
    <p:sldId id="344" r:id="rId24"/>
    <p:sldId id="345" r:id="rId25"/>
    <p:sldId id="325" r:id="rId26"/>
    <p:sldId id="320" r:id="rId27"/>
    <p:sldId id="331" r:id="rId28"/>
    <p:sldId id="333" r:id="rId29"/>
    <p:sldId id="328" r:id="rId30"/>
    <p:sldId id="329" r:id="rId31"/>
    <p:sldId id="330" r:id="rId32"/>
    <p:sldId id="300" r:id="rId33"/>
    <p:sldId id="301" r:id="rId34"/>
    <p:sldId id="302" r:id="rId35"/>
    <p:sldId id="303" r:id="rId36"/>
    <p:sldId id="304" r:id="rId37"/>
    <p:sldId id="305" r:id="rId38"/>
    <p:sldId id="306" r:id="rId39"/>
    <p:sldId id="307" r:id="rId40"/>
    <p:sldId id="308" r:id="rId41"/>
    <p:sldId id="309" r:id="rId42"/>
    <p:sldId id="310" r:id="rId43"/>
    <p:sldId id="311" r:id="rId44"/>
    <p:sldId id="312" r:id="rId45"/>
    <p:sldId id="313" r:id="rId46"/>
    <p:sldId id="317" r:id="rId47"/>
    <p:sldId id="324" r:id="rId48"/>
    <p:sldId id="349" r:id="rId49"/>
    <p:sldId id="314" r:id="rId5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8">
          <p15:clr>
            <a:srgbClr val="A4A3A4"/>
          </p15:clr>
        </p15:guide>
        <p15:guide id="2" pos="344">
          <p15:clr>
            <a:srgbClr val="A4A3A4"/>
          </p15:clr>
        </p15:guide>
        <p15:guide id="3" pos="48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8585"/>
    <a:srgbClr val="008000"/>
    <a:srgbClr val="55A51C"/>
    <a:srgbClr val="808285"/>
    <a:srgbClr val="0000FF"/>
    <a:srgbClr val="0000BB"/>
    <a:srgbClr val="DF3030"/>
    <a:srgbClr val="BED600"/>
    <a:srgbClr val="673BB8"/>
    <a:srgbClr val="E23B3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0DA4BD-68FC-4E0D-887B-587CD278F2E3}" v="1" dt="2020-07-09T06:20:09.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28" autoAdjust="0"/>
    <p:restoredTop sz="95226" autoAdjust="0"/>
  </p:normalViewPr>
  <p:slideViewPr>
    <p:cSldViewPr snapToGrid="0" snapToObjects="1">
      <p:cViewPr varScale="1">
        <p:scale>
          <a:sx n="86" d="100"/>
          <a:sy n="86" d="100"/>
        </p:scale>
        <p:origin x="1320" y="58"/>
      </p:cViewPr>
      <p:guideLst>
        <p:guide orient="horz" pos="368"/>
        <p:guide pos="344"/>
        <p:guide pos="48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1" d="100"/>
          <a:sy n="81" d="100"/>
        </p:scale>
        <p:origin x="31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Nguyen" userId="bc58ba66-95f1-4eda-9416-73d856e8d257" providerId="ADAL" clId="{F90DA4BD-68FC-4E0D-887B-587CD278F2E3}"/>
    <pc:docChg chg="undo redo custSel addSld delSld modSld">
      <pc:chgData name="Laura Nguyen" userId="bc58ba66-95f1-4eda-9416-73d856e8d257" providerId="ADAL" clId="{F90DA4BD-68FC-4E0D-887B-587CD278F2E3}" dt="2020-07-09T07:29:32.729" v="813"/>
      <pc:docMkLst>
        <pc:docMk/>
      </pc:docMkLst>
      <pc:sldChg chg="modTransition">
        <pc:chgData name="Laura Nguyen" userId="bc58ba66-95f1-4eda-9416-73d856e8d257" providerId="ADAL" clId="{F90DA4BD-68FC-4E0D-887B-587CD278F2E3}" dt="2020-07-09T07:23:25.045" v="161"/>
        <pc:sldMkLst>
          <pc:docMk/>
          <pc:sldMk cId="363499792" sldId="301"/>
        </pc:sldMkLst>
      </pc:sldChg>
      <pc:sldChg chg="modTransition">
        <pc:chgData name="Laura Nguyen" userId="bc58ba66-95f1-4eda-9416-73d856e8d257" providerId="ADAL" clId="{F90DA4BD-68FC-4E0D-887B-587CD278F2E3}" dt="2020-07-09T07:23:18.319" v="158"/>
        <pc:sldMkLst>
          <pc:docMk/>
          <pc:sldMk cId="504643316" sldId="328"/>
        </pc:sldMkLst>
      </pc:sldChg>
      <pc:sldChg chg="modTransition">
        <pc:chgData name="Laura Nguyen" userId="bc58ba66-95f1-4eda-9416-73d856e8d257" providerId="ADAL" clId="{F90DA4BD-68FC-4E0D-887B-587CD278F2E3}" dt="2020-07-09T07:23:19.914" v="159"/>
        <pc:sldMkLst>
          <pc:docMk/>
          <pc:sldMk cId="2739088641" sldId="329"/>
        </pc:sldMkLst>
      </pc:sldChg>
      <pc:sldChg chg="modSp">
        <pc:chgData name="Laura Nguyen" userId="bc58ba66-95f1-4eda-9416-73d856e8d257" providerId="ADAL" clId="{F90DA4BD-68FC-4E0D-887B-587CD278F2E3}" dt="2020-07-09T06:23:44.314" v="28"/>
        <pc:sldMkLst>
          <pc:docMk/>
          <pc:sldMk cId="665213697" sldId="337"/>
        </pc:sldMkLst>
        <pc:spChg chg="mod">
          <ac:chgData name="Laura Nguyen" userId="bc58ba66-95f1-4eda-9416-73d856e8d257" providerId="ADAL" clId="{F90DA4BD-68FC-4E0D-887B-587CD278F2E3}" dt="2020-07-09T06:23:26.040" v="27" actId="1076"/>
          <ac:spMkLst>
            <pc:docMk/>
            <pc:sldMk cId="665213697" sldId="337"/>
            <ac:spMk id="8" creationId="{00000000-0000-0000-0000-000000000000}"/>
          </ac:spMkLst>
        </pc:spChg>
        <pc:graphicFrameChg chg="mod modGraphic">
          <ac:chgData name="Laura Nguyen" userId="bc58ba66-95f1-4eda-9416-73d856e8d257" providerId="ADAL" clId="{F90DA4BD-68FC-4E0D-887B-587CD278F2E3}" dt="2020-07-09T06:23:44.314" v="28"/>
          <ac:graphicFrameMkLst>
            <pc:docMk/>
            <pc:sldMk cId="665213697" sldId="337"/>
            <ac:graphicFrameMk id="7" creationId="{00000000-0000-0000-0000-000000000000}"/>
          </ac:graphicFrameMkLst>
        </pc:graphicFrameChg>
      </pc:sldChg>
      <pc:sldChg chg="addSp delSp modSp">
        <pc:chgData name="Laura Nguyen" userId="bc58ba66-95f1-4eda-9416-73d856e8d257" providerId="ADAL" clId="{F90DA4BD-68FC-4E0D-887B-587CD278F2E3}" dt="2020-07-09T07:26:20.244" v="385" actId="20577"/>
        <pc:sldMkLst>
          <pc:docMk/>
          <pc:sldMk cId="1906387424" sldId="338"/>
        </pc:sldMkLst>
        <pc:spChg chg="mod">
          <ac:chgData name="Laura Nguyen" userId="bc58ba66-95f1-4eda-9416-73d856e8d257" providerId="ADAL" clId="{F90DA4BD-68FC-4E0D-887B-587CD278F2E3}" dt="2020-07-09T07:26:20.244" v="385" actId="20577"/>
          <ac:spMkLst>
            <pc:docMk/>
            <pc:sldMk cId="1906387424" sldId="338"/>
            <ac:spMk id="6" creationId="{6A89FB70-AACF-47DA-9851-3CDAC32BDBA9}"/>
          </ac:spMkLst>
        </pc:spChg>
        <pc:graphicFrameChg chg="mod modGraphic">
          <ac:chgData name="Laura Nguyen" userId="bc58ba66-95f1-4eda-9416-73d856e8d257" providerId="ADAL" clId="{F90DA4BD-68FC-4E0D-887B-587CD278F2E3}" dt="2020-07-09T06:27:50.756" v="154" actId="20577"/>
          <ac:graphicFrameMkLst>
            <pc:docMk/>
            <pc:sldMk cId="1906387424" sldId="338"/>
            <ac:graphicFrameMk id="7" creationId="{26B47730-856E-4E74-B0F8-B067CBB4164A}"/>
          </ac:graphicFrameMkLst>
        </pc:graphicFrameChg>
        <pc:graphicFrameChg chg="add del mod modGraphic">
          <ac:chgData name="Laura Nguyen" userId="bc58ba66-95f1-4eda-9416-73d856e8d257" providerId="ADAL" clId="{F90DA4BD-68FC-4E0D-887B-587CD278F2E3}" dt="2020-07-09T06:26:44.637" v="95" actId="478"/>
          <ac:graphicFrameMkLst>
            <pc:docMk/>
            <pc:sldMk cId="1906387424" sldId="338"/>
            <ac:graphicFrameMk id="8" creationId="{A858F5E2-15F6-49F8-BE8A-48E6FE47711C}"/>
          </ac:graphicFrameMkLst>
        </pc:graphicFrameChg>
        <pc:graphicFrameChg chg="add del">
          <ac:chgData name="Laura Nguyen" userId="bc58ba66-95f1-4eda-9416-73d856e8d257" providerId="ADAL" clId="{F90DA4BD-68FC-4E0D-887B-587CD278F2E3}" dt="2020-07-09T06:27:27.949" v="136"/>
          <ac:graphicFrameMkLst>
            <pc:docMk/>
            <pc:sldMk cId="1906387424" sldId="338"/>
            <ac:graphicFrameMk id="9" creationId="{3F8EC89A-2DBD-4592-A3DC-9DEE12AAB841}"/>
          </ac:graphicFrameMkLst>
        </pc:graphicFrameChg>
      </pc:sldChg>
      <pc:sldChg chg="modTransition">
        <pc:chgData name="Laura Nguyen" userId="bc58ba66-95f1-4eda-9416-73d856e8d257" providerId="ADAL" clId="{F90DA4BD-68FC-4E0D-887B-587CD278F2E3}" dt="2020-07-09T07:22:39.486" v="156"/>
        <pc:sldMkLst>
          <pc:docMk/>
          <pc:sldMk cId="2097889659" sldId="341"/>
        </pc:sldMkLst>
      </pc:sldChg>
      <pc:sldChg chg="modTransition">
        <pc:chgData name="Laura Nguyen" userId="bc58ba66-95f1-4eda-9416-73d856e8d257" providerId="ADAL" clId="{F90DA4BD-68FC-4E0D-887B-587CD278F2E3}" dt="2020-07-09T07:22:46.330" v="157"/>
        <pc:sldMkLst>
          <pc:docMk/>
          <pc:sldMk cId="2249006908" sldId="342"/>
        </pc:sldMkLst>
      </pc:sldChg>
      <pc:sldChg chg="addSp delSp modSp">
        <pc:chgData name="Laura Nguyen" userId="bc58ba66-95f1-4eda-9416-73d856e8d257" providerId="ADAL" clId="{F90DA4BD-68FC-4E0D-887B-587CD278F2E3}" dt="2020-07-09T07:29:32.729" v="813"/>
        <pc:sldMkLst>
          <pc:docMk/>
          <pc:sldMk cId="2844943341" sldId="348"/>
        </pc:sldMkLst>
        <pc:spChg chg="mod">
          <ac:chgData name="Laura Nguyen" userId="bc58ba66-95f1-4eda-9416-73d856e8d257" providerId="ADAL" clId="{F90DA4BD-68FC-4E0D-887B-587CD278F2E3}" dt="2020-07-09T07:26:52.357" v="427" actId="6549"/>
          <ac:spMkLst>
            <pc:docMk/>
            <pc:sldMk cId="2844943341" sldId="348"/>
            <ac:spMk id="3" creationId="{00000000-0000-0000-0000-000000000000}"/>
          </ac:spMkLst>
        </pc:spChg>
        <pc:spChg chg="mod">
          <ac:chgData name="Laura Nguyen" userId="bc58ba66-95f1-4eda-9416-73d856e8d257" providerId="ADAL" clId="{F90DA4BD-68FC-4E0D-887B-587CD278F2E3}" dt="2020-07-09T07:29:32.729" v="813"/>
          <ac:spMkLst>
            <pc:docMk/>
            <pc:sldMk cId="2844943341" sldId="348"/>
            <ac:spMk id="4" creationId="{00000000-0000-0000-0000-000000000000}"/>
          </ac:spMkLst>
        </pc:spChg>
        <pc:spChg chg="add del mod">
          <ac:chgData name="Laura Nguyen" userId="bc58ba66-95f1-4eda-9416-73d856e8d257" providerId="ADAL" clId="{F90DA4BD-68FC-4E0D-887B-587CD278F2E3}" dt="2020-07-09T07:29:13.967" v="801"/>
          <ac:spMkLst>
            <pc:docMk/>
            <pc:sldMk cId="2844943341" sldId="348"/>
            <ac:spMk id="5" creationId="{14445222-387C-4600-AEA1-E0D9CD887A92}"/>
          </ac:spMkLst>
        </pc:spChg>
        <pc:spChg chg="add del mod">
          <ac:chgData name="Laura Nguyen" userId="bc58ba66-95f1-4eda-9416-73d856e8d257" providerId="ADAL" clId="{F90DA4BD-68FC-4E0D-887B-587CD278F2E3}" dt="2020-07-09T07:29:13.967" v="801"/>
          <ac:spMkLst>
            <pc:docMk/>
            <pc:sldMk cId="2844943341" sldId="348"/>
            <ac:spMk id="6" creationId="{07A40894-7113-4BD3-AAD3-CF0C31C92427}"/>
          </ac:spMkLst>
        </pc:spChg>
        <pc:spChg chg="add del mod">
          <ac:chgData name="Laura Nguyen" userId="bc58ba66-95f1-4eda-9416-73d856e8d257" providerId="ADAL" clId="{F90DA4BD-68FC-4E0D-887B-587CD278F2E3}" dt="2020-07-09T07:29:13.967" v="801"/>
          <ac:spMkLst>
            <pc:docMk/>
            <pc:sldMk cId="2844943341" sldId="348"/>
            <ac:spMk id="7" creationId="{98992D1C-6A6A-4000-90A8-1F13AC3AE08C}"/>
          </ac:spMkLst>
        </pc:spChg>
      </pc:sldChg>
      <pc:sldChg chg="addSp delSp modSp add del">
        <pc:chgData name="Laura Nguyen" userId="bc58ba66-95f1-4eda-9416-73d856e8d257" providerId="ADAL" clId="{F90DA4BD-68FC-4E0D-887B-587CD278F2E3}" dt="2020-07-09T07:22:25.953" v="155" actId="2696"/>
        <pc:sldMkLst>
          <pc:docMk/>
          <pc:sldMk cId="3453738332" sldId="352"/>
        </pc:sldMkLst>
        <pc:spChg chg="mod">
          <ac:chgData name="Laura Nguyen" userId="bc58ba66-95f1-4eda-9416-73d856e8d257" providerId="ADAL" clId="{F90DA4BD-68FC-4E0D-887B-587CD278F2E3}" dt="2020-07-09T06:26:44.195" v="93" actId="20577"/>
          <ac:spMkLst>
            <pc:docMk/>
            <pc:sldMk cId="3453738332" sldId="352"/>
            <ac:spMk id="6" creationId="{6A89FB70-AACF-47DA-9851-3CDAC32BDBA9}"/>
          </ac:spMkLst>
        </pc:spChg>
        <pc:graphicFrameChg chg="add del">
          <ac:chgData name="Laura Nguyen" userId="bc58ba66-95f1-4eda-9416-73d856e8d257" providerId="ADAL" clId="{F90DA4BD-68FC-4E0D-887B-587CD278F2E3}" dt="2020-07-09T06:26:44.406" v="94" actId="478"/>
          <ac:graphicFrameMkLst>
            <pc:docMk/>
            <pc:sldMk cId="3453738332" sldId="352"/>
            <ac:graphicFrameMk id="8" creationId="{A858F5E2-15F6-49F8-BE8A-48E6FE47711C}"/>
          </ac:graphicFrameMkLst>
        </pc:graphicFrameChg>
      </pc:sldChg>
    </pc:docChg>
  </pc:docChgLst>
  <pc:docChgLst>
    <pc:chgData name="Laura Nguyen" userId="bc58ba66-95f1-4eda-9416-73d856e8d257" providerId="ADAL" clId="{111EB7B1-8A7B-4DAD-A9F6-755DBACAD5A8}"/>
    <pc:docChg chg="undo redo modSld">
      <pc:chgData name="Laura Nguyen" userId="bc58ba66-95f1-4eda-9416-73d856e8d257" providerId="ADAL" clId="{111EB7B1-8A7B-4DAD-A9F6-755DBACAD5A8}" dt="2020-07-09T06:20:30.052" v="37" actId="207"/>
      <pc:docMkLst>
        <pc:docMk/>
      </pc:docMkLst>
      <pc:sldChg chg="modSp">
        <pc:chgData name="Laura Nguyen" userId="bc58ba66-95f1-4eda-9416-73d856e8d257" providerId="ADAL" clId="{111EB7B1-8A7B-4DAD-A9F6-755DBACAD5A8}" dt="2020-07-09T06:20:28.129" v="30" actId="20577"/>
        <pc:sldMkLst>
          <pc:docMk/>
          <pc:sldMk cId="1886394009" sldId="332"/>
        </pc:sldMkLst>
        <pc:spChg chg="mod">
          <ac:chgData name="Laura Nguyen" userId="bc58ba66-95f1-4eda-9416-73d856e8d257" providerId="ADAL" clId="{111EB7B1-8A7B-4DAD-A9F6-755DBACAD5A8}" dt="2020-07-09T06:20:28.129" v="30" actId="20577"/>
          <ac:spMkLst>
            <pc:docMk/>
            <pc:sldMk cId="1886394009" sldId="332"/>
            <ac:spMk id="4" creationId="{00000000-0000-0000-0000-000000000000}"/>
          </ac:spMkLst>
        </pc:spChg>
      </pc:sldChg>
      <pc:sldChg chg="modSp">
        <pc:chgData name="Laura Nguyen" userId="bc58ba66-95f1-4eda-9416-73d856e8d257" providerId="ADAL" clId="{111EB7B1-8A7B-4DAD-A9F6-755DBACAD5A8}" dt="2020-07-09T06:20:30.052" v="37" actId="207"/>
        <pc:sldMkLst>
          <pc:docMk/>
          <pc:sldMk cId="665213697" sldId="337"/>
        </pc:sldMkLst>
        <pc:graphicFrameChg chg="modGraphic">
          <ac:chgData name="Laura Nguyen" userId="bc58ba66-95f1-4eda-9416-73d856e8d257" providerId="ADAL" clId="{111EB7B1-8A7B-4DAD-A9F6-755DBACAD5A8}" dt="2020-07-09T06:20:30.052" v="37" actId="207"/>
          <ac:graphicFrameMkLst>
            <pc:docMk/>
            <pc:sldMk cId="665213697" sldId="337"/>
            <ac:graphicFrameMk id="7" creationId="{00000000-0000-0000-0000-00000000000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AC0865-76FB-4724-824E-65034F85C0ED}"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n-US"/>
        </a:p>
      </dgm:t>
    </dgm:pt>
    <dgm:pt modelId="{8A253AB1-BE57-4D37-A794-1D4B85A9EB02}">
      <dgm:prSet phldrT="[Text]" custT="1">
        <dgm:style>
          <a:lnRef idx="2">
            <a:schemeClr val="accent1"/>
          </a:lnRef>
          <a:fillRef idx="1">
            <a:schemeClr val="lt1"/>
          </a:fillRef>
          <a:effectRef idx="0">
            <a:schemeClr val="accent1"/>
          </a:effectRef>
          <a:fontRef idx="minor">
            <a:schemeClr val="dk1"/>
          </a:fontRef>
        </dgm:style>
      </dgm:prSet>
      <dgm:spPr>
        <a:xfrm>
          <a:off x="90652" y="0"/>
          <a:ext cx="2532942" cy="1102562"/>
        </a:xfrm>
        <a:prstGeom prst="rect">
          <a:avLst/>
        </a:prstGeom>
        <a:solidFill>
          <a:srgbClr val="FFFFFF"/>
        </a:solidFill>
        <a:ln w="31750" cap="flat" cmpd="sng" algn="ctr">
          <a:solidFill>
            <a:srgbClr val="55A346"/>
          </a:solidFill>
          <a:prstDash val="solid"/>
          <a:miter lim="800000"/>
        </a:ln>
        <a:effectLst/>
      </dgm:spPr>
      <dgm:t>
        <a:bodyPr lIns="45720" tIns="91440" rIns="45720" bIns="91440"/>
        <a:lstStyle/>
        <a:p>
          <a:pPr algn="ctr">
            <a:spcAft>
              <a:spcPts val="0"/>
            </a:spcAft>
            <a:buNone/>
          </a:pPr>
          <a:r>
            <a:rPr lang="en-US" sz="1000" b="1"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NA TC Chapter of</a:t>
          </a:r>
          <a:br>
            <a:rPr lang="en-US" sz="1000" b="1"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br>
          <a:r>
            <a:rPr lang="en-US" sz="1000" b="1"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3D Packaging &amp; Integration </a:t>
          </a:r>
        </a:p>
        <a:p>
          <a:pPr algn="ctr">
            <a:spcAft>
              <a:spcPts val="600"/>
            </a:spcAft>
            <a:buNone/>
          </a:pPr>
          <a:r>
            <a:rPr lang="en-US" sz="1000" b="1"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Global Technical Committee</a:t>
          </a:r>
        </a:p>
        <a:p>
          <a:pPr algn="l">
            <a:spcAft>
              <a:spcPct val="35000"/>
            </a:spcAft>
            <a:buNone/>
          </a:pPr>
          <a:r>
            <a:rPr lang="en-US" sz="10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C: Sesh Ramaswami – Applied Materials</a:t>
          </a:r>
        </a:p>
        <a:p>
          <a:pPr algn="l">
            <a:spcAft>
              <a:spcPct val="35000"/>
            </a:spcAft>
            <a:buNone/>
          </a:pPr>
          <a:r>
            <a:rPr lang="en-US" sz="10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C: Chris Moore – Covalent Metrology</a:t>
          </a:r>
        </a:p>
        <a:p>
          <a:pPr algn="l">
            <a:spcAft>
              <a:spcPct val="35000"/>
            </a:spcAft>
            <a:buNone/>
          </a:pPr>
          <a:r>
            <a:rPr lang="en-US" sz="900" dirty="0">
              <a:solidFill>
                <a:srgbClr val="262726">
                  <a:hueOff val="0"/>
                  <a:satOff val="0"/>
                  <a:lumOff val="0"/>
                  <a:alphaOff val="0"/>
                </a:srgbClr>
              </a:solidFill>
              <a:latin typeface="Arial" panose="020B0604020202020204"/>
              <a:ea typeface="+mn-ea"/>
              <a:cs typeface="+mn-cs"/>
            </a:rPr>
            <a:t>C: Bill Kerr – Evergreen Enhancement</a:t>
          </a:r>
        </a:p>
      </dgm:t>
    </dgm:pt>
    <dgm:pt modelId="{A9A41370-CF1D-4B25-B61C-F32DAA6FC569}" type="parTrans" cxnId="{151A5731-775B-49C4-9889-8FF0F4C8DD93}">
      <dgm:prSet/>
      <dgm:spPr/>
      <dgm:t>
        <a:bodyPr/>
        <a:lstStyle/>
        <a:p>
          <a:endParaRPr lang="en-US">
            <a:latin typeface="+mn-lt"/>
          </a:endParaRPr>
        </a:p>
      </dgm:t>
    </dgm:pt>
    <dgm:pt modelId="{D44E1CA7-EC4F-4A27-9016-EFDDA1126275}" type="sibTrans" cxnId="{151A5731-775B-49C4-9889-8FF0F4C8DD93}">
      <dgm:prSet/>
      <dgm:spPr/>
      <dgm:t>
        <a:bodyPr/>
        <a:lstStyle/>
        <a:p>
          <a:endParaRPr lang="en-US">
            <a:latin typeface="+mn-lt"/>
          </a:endParaRPr>
        </a:p>
      </dgm:t>
    </dgm:pt>
    <dgm:pt modelId="{68FA91F2-BB94-47A2-8457-46730EB721B6}">
      <dgm:prSet phldrT="[Text]" custT="1"/>
      <dgm:spPr>
        <a:xfrm>
          <a:off x="713340" y="1345067"/>
          <a:ext cx="2020100" cy="819854"/>
        </a:xfrm>
        <a:prstGeom prst="rect">
          <a:avLst/>
        </a:prstGeom>
        <a:solidFill>
          <a:srgbClr val="FFFFFF">
            <a:hueOff val="0"/>
            <a:satOff val="0"/>
            <a:lumOff val="0"/>
            <a:alphaOff val="0"/>
          </a:srgbClr>
        </a:solidFill>
        <a:ln w="12700" cap="flat" cmpd="sng" algn="ctr">
          <a:solidFill>
            <a:srgbClr val="55A346"/>
          </a:solidFill>
          <a:prstDash val="solid"/>
          <a:miter lim="800000"/>
        </a:ln>
        <a:effectLst/>
      </dgm:spPr>
      <dgm:t>
        <a:bodyPr lIns="45720" tIns="91440" rIns="45720" bIns="91440"/>
        <a:lstStyle/>
        <a:p>
          <a:pPr algn="ctr">
            <a:buNone/>
          </a:pPr>
          <a:r>
            <a:rPr lang="en-US" sz="1000" b="1"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3D Packaging &amp; Integration Bonded Wafer Stacks TF</a:t>
          </a:r>
        </a:p>
        <a:p>
          <a:pPr algn="l">
            <a:buNone/>
          </a:pPr>
          <a:r>
            <a:rPr lang="en-US" sz="100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Richard Allen – NIST</a:t>
          </a:r>
        </a:p>
        <a:p>
          <a:pPr algn="l">
            <a:buNone/>
          </a:pPr>
          <a:r>
            <a:rPr lang="en-US" sz="100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Steve Martell – Nordson SONOSCAN</a:t>
          </a:r>
        </a:p>
      </dgm:t>
    </dgm:pt>
    <dgm:pt modelId="{9D701924-2C4C-45E1-B17C-BE56A88EB369}" type="parTrans" cxnId="{52BA6C0B-C5BE-49B0-BC38-A11003E7B485}">
      <dgm:prSet/>
      <dgm:spPr>
        <a:xfrm>
          <a:off x="343946" y="1102562"/>
          <a:ext cx="369394" cy="652432"/>
        </a:xfrm>
        <a:custGeom>
          <a:avLst/>
          <a:gdLst/>
          <a:ahLst/>
          <a:cxnLst/>
          <a:rect l="0" t="0" r="0" b="0"/>
          <a:pathLst>
            <a:path>
              <a:moveTo>
                <a:pt x="0" y="0"/>
              </a:moveTo>
              <a:lnTo>
                <a:pt x="0" y="652432"/>
              </a:lnTo>
              <a:lnTo>
                <a:pt x="369394" y="652432"/>
              </a:lnTo>
            </a:path>
          </a:pathLst>
        </a:custGeom>
        <a:noFill/>
        <a:ln w="12700" cap="flat" cmpd="sng" algn="ctr">
          <a:solidFill>
            <a:srgbClr val="55A346">
              <a:shade val="60000"/>
              <a:hueOff val="0"/>
              <a:satOff val="0"/>
              <a:lumOff val="0"/>
              <a:alphaOff val="0"/>
            </a:srgbClr>
          </a:solidFill>
          <a:prstDash val="solid"/>
          <a:miter lim="800000"/>
        </a:ln>
        <a:effectLst/>
      </dgm:spPr>
      <dgm:t>
        <a:bodyPr/>
        <a:lstStyle/>
        <a:p>
          <a:endParaRPr lang="en-US">
            <a:latin typeface="+mn-lt"/>
          </a:endParaRPr>
        </a:p>
      </dgm:t>
    </dgm:pt>
    <dgm:pt modelId="{3F0090A8-4604-44EA-A421-C6FAF0B93238}" type="sibTrans" cxnId="{52BA6C0B-C5BE-49B0-BC38-A11003E7B485}">
      <dgm:prSet/>
      <dgm:spPr/>
      <dgm:t>
        <a:bodyPr/>
        <a:lstStyle/>
        <a:p>
          <a:endParaRPr lang="en-US">
            <a:latin typeface="+mn-lt"/>
          </a:endParaRPr>
        </a:p>
      </dgm:t>
    </dgm:pt>
    <dgm:pt modelId="{2A42074D-475A-468C-8E6B-11A0FE4F6D15}">
      <dgm:prSet phldrT="[Text]" custT="1"/>
      <dgm:spPr>
        <a:xfrm>
          <a:off x="714656" y="2301186"/>
          <a:ext cx="2020100" cy="819854"/>
        </a:xfrm>
        <a:prstGeom prst="rect">
          <a:avLst/>
        </a:prstGeom>
        <a:solidFill>
          <a:srgbClr val="FFFFFF">
            <a:hueOff val="0"/>
            <a:satOff val="0"/>
            <a:lumOff val="0"/>
            <a:alphaOff val="0"/>
          </a:srgbClr>
        </a:solidFill>
        <a:ln w="12700" cap="flat" cmpd="sng" algn="ctr">
          <a:solidFill>
            <a:srgbClr val="55A346"/>
          </a:solidFill>
          <a:prstDash val="solid"/>
          <a:miter lim="800000"/>
        </a:ln>
        <a:effectLst/>
      </dgm:spPr>
      <dgm:t>
        <a:bodyPr lIns="45720" tIns="91440" rIns="45720" bIns="91440"/>
        <a:lstStyle/>
        <a:p>
          <a:pPr algn="ctr">
            <a:buNone/>
          </a:pPr>
          <a:r>
            <a:rPr lang="en-US" sz="1000" b="1"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3D Packaging &amp; Integration Inspection and Metrology TF</a:t>
          </a:r>
        </a:p>
        <a:p>
          <a:pPr algn="l">
            <a:buNone/>
          </a:pPr>
          <a:r>
            <a:rPr lang="en-US" sz="100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Ilona Schmidt – Corning Inc.</a:t>
          </a:r>
        </a:p>
        <a:p>
          <a:pPr algn="l">
            <a:buNone/>
          </a:pPr>
          <a:endParaRPr lang="en-US" sz="90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endParaRPr>
        </a:p>
      </dgm:t>
    </dgm:pt>
    <dgm:pt modelId="{59FDCE62-94F0-4AE7-95B8-F945BF2EAA09}" type="parTrans" cxnId="{546B181D-C1C7-49A0-8606-DE2FD4C846EB}">
      <dgm:prSet/>
      <dgm:spPr>
        <a:xfrm>
          <a:off x="343946" y="1102562"/>
          <a:ext cx="370710" cy="1608551"/>
        </a:xfrm>
        <a:custGeom>
          <a:avLst/>
          <a:gdLst/>
          <a:ahLst/>
          <a:cxnLst/>
          <a:rect l="0" t="0" r="0" b="0"/>
          <a:pathLst>
            <a:path>
              <a:moveTo>
                <a:pt x="0" y="0"/>
              </a:moveTo>
              <a:lnTo>
                <a:pt x="0" y="1608551"/>
              </a:lnTo>
              <a:lnTo>
                <a:pt x="370710" y="1608551"/>
              </a:lnTo>
            </a:path>
          </a:pathLst>
        </a:custGeom>
        <a:noFill/>
        <a:ln w="12700" cap="flat" cmpd="sng" algn="ctr">
          <a:solidFill>
            <a:srgbClr val="55A346">
              <a:shade val="60000"/>
              <a:hueOff val="0"/>
              <a:satOff val="0"/>
              <a:lumOff val="0"/>
              <a:alphaOff val="0"/>
            </a:srgbClr>
          </a:solidFill>
          <a:prstDash val="solid"/>
          <a:miter lim="800000"/>
        </a:ln>
        <a:effectLst/>
      </dgm:spPr>
      <dgm:t>
        <a:bodyPr/>
        <a:lstStyle/>
        <a:p>
          <a:endParaRPr lang="en-US">
            <a:latin typeface="+mn-lt"/>
          </a:endParaRPr>
        </a:p>
      </dgm:t>
    </dgm:pt>
    <dgm:pt modelId="{1461FC75-5369-495A-8D10-F786A016D0A2}" type="sibTrans" cxnId="{546B181D-C1C7-49A0-8606-DE2FD4C846EB}">
      <dgm:prSet/>
      <dgm:spPr/>
      <dgm:t>
        <a:bodyPr/>
        <a:lstStyle/>
        <a:p>
          <a:endParaRPr lang="en-US">
            <a:latin typeface="+mn-lt"/>
          </a:endParaRPr>
        </a:p>
      </dgm:t>
    </dgm:pt>
    <dgm:pt modelId="{E8880310-6E57-4057-94AF-92C28EA3A2F2}">
      <dgm:prSet phldrT="[Text]" custT="1"/>
      <dgm:spPr>
        <a:xfrm>
          <a:off x="723887" y="3235149"/>
          <a:ext cx="2020100" cy="1057564"/>
        </a:xfrm>
        <a:prstGeom prst="rect">
          <a:avLst/>
        </a:prstGeom>
        <a:solidFill>
          <a:srgbClr val="FFFFFF">
            <a:hueOff val="0"/>
            <a:satOff val="0"/>
            <a:lumOff val="0"/>
            <a:alphaOff val="0"/>
          </a:srgbClr>
        </a:solidFill>
        <a:ln w="12700" cap="flat" cmpd="sng" algn="ctr">
          <a:solidFill>
            <a:srgbClr val="55A346"/>
          </a:solidFill>
          <a:prstDash val="solid"/>
          <a:miter lim="800000"/>
        </a:ln>
        <a:effectLst/>
      </dgm:spPr>
      <dgm:t>
        <a:bodyPr lIns="45720" tIns="91440" rIns="45720" bIns="91440"/>
        <a:lstStyle/>
        <a:p>
          <a:pPr algn="ctr">
            <a:buNone/>
          </a:pPr>
          <a:r>
            <a:rPr lang="en-US" sz="1000" b="1"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Panel Level Packaging (PLP) Panel TF</a:t>
          </a:r>
        </a:p>
        <a:p>
          <a:pPr algn="l">
            <a:buNone/>
          </a:pPr>
          <a:r>
            <a:rPr lang="en-US" sz="1000" b="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Cristina Chu – Energetiq</a:t>
          </a:r>
          <a:br>
            <a:rPr lang="en-US" sz="1000" b="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br>
          <a:r>
            <a:rPr lang="en-US" sz="1000" b="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Richard Allen – NIST</a:t>
          </a:r>
        </a:p>
        <a:p>
          <a:pPr algn="l">
            <a:buNone/>
          </a:pPr>
          <a:r>
            <a:rPr lang="en-US" sz="1000" b="0" u="none"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Tim Kryman – Rudolph Technologies</a:t>
          </a:r>
        </a:p>
      </dgm:t>
    </dgm:pt>
    <dgm:pt modelId="{0F084211-AE57-442D-8E14-ACA5EEE781AD}" type="parTrans" cxnId="{14F6CF53-CFF0-4FB3-8B71-DF1B763DC5C3}">
      <dgm:prSet/>
      <dgm:spPr>
        <a:xfrm>
          <a:off x="343946" y="1102562"/>
          <a:ext cx="379941" cy="2661369"/>
        </a:xfrm>
        <a:custGeom>
          <a:avLst/>
          <a:gdLst/>
          <a:ahLst/>
          <a:cxnLst/>
          <a:rect l="0" t="0" r="0" b="0"/>
          <a:pathLst>
            <a:path>
              <a:moveTo>
                <a:pt x="0" y="0"/>
              </a:moveTo>
              <a:lnTo>
                <a:pt x="0" y="2661369"/>
              </a:lnTo>
              <a:lnTo>
                <a:pt x="379941" y="2661369"/>
              </a:lnTo>
            </a:path>
          </a:pathLst>
        </a:custGeom>
        <a:noFill/>
        <a:ln w="12700" cap="flat" cmpd="sng" algn="ctr">
          <a:solidFill>
            <a:srgbClr val="55A346">
              <a:shade val="60000"/>
              <a:hueOff val="0"/>
              <a:satOff val="0"/>
              <a:lumOff val="0"/>
              <a:alphaOff val="0"/>
            </a:srgbClr>
          </a:solidFill>
          <a:prstDash val="solid"/>
          <a:miter lim="800000"/>
        </a:ln>
        <a:effectLst/>
      </dgm:spPr>
      <dgm:t>
        <a:bodyPr/>
        <a:lstStyle/>
        <a:p>
          <a:endParaRPr lang="en-US">
            <a:latin typeface="+mn-lt"/>
          </a:endParaRPr>
        </a:p>
      </dgm:t>
    </dgm:pt>
    <dgm:pt modelId="{A618E2FD-9B24-486F-93FF-EF783951AC24}" type="sibTrans" cxnId="{14F6CF53-CFF0-4FB3-8B71-DF1B763DC5C3}">
      <dgm:prSet/>
      <dgm:spPr/>
      <dgm:t>
        <a:bodyPr/>
        <a:lstStyle/>
        <a:p>
          <a:endParaRPr lang="en-US">
            <a:latin typeface="+mn-lt"/>
          </a:endParaRPr>
        </a:p>
      </dgm:t>
    </dgm:pt>
    <dgm:pt modelId="{21D16675-0CA1-4164-BF4E-F2CAF0F90617}" type="pres">
      <dgm:prSet presAssocID="{60AC0865-76FB-4724-824E-65034F85C0ED}" presName="hierChild1" presStyleCnt="0">
        <dgm:presLayoutVars>
          <dgm:orgChart val="1"/>
          <dgm:chPref val="1"/>
          <dgm:dir/>
          <dgm:animOne val="branch"/>
          <dgm:animLvl val="lvl"/>
          <dgm:resizeHandles/>
        </dgm:presLayoutVars>
      </dgm:prSet>
      <dgm:spPr/>
    </dgm:pt>
    <dgm:pt modelId="{3D8B330E-8B9B-4888-A679-90011F35B7A6}" type="pres">
      <dgm:prSet presAssocID="{8A253AB1-BE57-4D37-A794-1D4B85A9EB02}" presName="hierRoot1" presStyleCnt="0">
        <dgm:presLayoutVars>
          <dgm:hierBranch val="r"/>
        </dgm:presLayoutVars>
      </dgm:prSet>
      <dgm:spPr/>
    </dgm:pt>
    <dgm:pt modelId="{A80B2702-A02D-4722-8731-D2167D4FC842}" type="pres">
      <dgm:prSet presAssocID="{8A253AB1-BE57-4D37-A794-1D4B85A9EB02}" presName="rootComposite1" presStyleCnt="0"/>
      <dgm:spPr/>
    </dgm:pt>
    <dgm:pt modelId="{35D2671D-0020-4371-BDF1-E477DB5D6CE0}" type="pres">
      <dgm:prSet presAssocID="{8A253AB1-BE57-4D37-A794-1D4B85A9EB02}" presName="rootText1" presStyleLbl="node0" presStyleIdx="0" presStyleCnt="1" custScaleX="284829" custScaleY="247966" custLinFactNeighborX="0" custLinFactNeighborY="-846">
        <dgm:presLayoutVars>
          <dgm:chPref val="3"/>
        </dgm:presLayoutVars>
      </dgm:prSet>
      <dgm:spPr/>
    </dgm:pt>
    <dgm:pt modelId="{9958318F-0A82-4981-A346-C24BF978D550}" type="pres">
      <dgm:prSet presAssocID="{8A253AB1-BE57-4D37-A794-1D4B85A9EB02}" presName="rootConnector1" presStyleLbl="node1" presStyleIdx="0" presStyleCnt="0"/>
      <dgm:spPr/>
    </dgm:pt>
    <dgm:pt modelId="{37BFD88E-2FC5-4F9A-9C52-D8A6735315F1}" type="pres">
      <dgm:prSet presAssocID="{8A253AB1-BE57-4D37-A794-1D4B85A9EB02}" presName="hierChild2" presStyleCnt="0"/>
      <dgm:spPr/>
    </dgm:pt>
    <dgm:pt modelId="{38758C55-D796-4F1D-9190-97A78FAD8F40}" type="pres">
      <dgm:prSet presAssocID="{9D701924-2C4C-45E1-B17C-BE56A88EB369}" presName="Name50" presStyleLbl="parChTrans1D2" presStyleIdx="0" presStyleCnt="3"/>
      <dgm:spPr/>
    </dgm:pt>
    <dgm:pt modelId="{59856143-DE07-4B20-99BA-227A1A63BF0A}" type="pres">
      <dgm:prSet presAssocID="{68FA91F2-BB94-47A2-8457-46730EB721B6}" presName="hierRoot2" presStyleCnt="0">
        <dgm:presLayoutVars>
          <dgm:hierBranch val="init"/>
        </dgm:presLayoutVars>
      </dgm:prSet>
      <dgm:spPr/>
    </dgm:pt>
    <dgm:pt modelId="{8A4F9236-31EA-40B3-900F-C3F1A273A3A6}" type="pres">
      <dgm:prSet presAssocID="{68FA91F2-BB94-47A2-8457-46730EB721B6}" presName="rootComposite" presStyleCnt="0"/>
      <dgm:spPr/>
    </dgm:pt>
    <dgm:pt modelId="{936551D8-5EED-47C3-A10B-09CAB12CED6E}" type="pres">
      <dgm:prSet presAssocID="{68FA91F2-BB94-47A2-8457-46730EB721B6}" presName="rootText" presStyleLbl="node2" presStyleIdx="0" presStyleCnt="3" custScaleX="227160" custScaleY="184385" custLinFactNeighborX="-1186" custLinFactNeighborY="12304">
        <dgm:presLayoutVars>
          <dgm:chPref val="3"/>
        </dgm:presLayoutVars>
      </dgm:prSet>
      <dgm:spPr>
        <a:prstGeom prst="rect">
          <a:avLst/>
        </a:prstGeom>
      </dgm:spPr>
    </dgm:pt>
    <dgm:pt modelId="{2B66C9BF-8B6A-4737-AA66-7012F56FB703}" type="pres">
      <dgm:prSet presAssocID="{68FA91F2-BB94-47A2-8457-46730EB721B6}" presName="rootConnector" presStyleLbl="node2" presStyleIdx="0" presStyleCnt="3"/>
      <dgm:spPr/>
    </dgm:pt>
    <dgm:pt modelId="{DADF70E2-DF63-4B2C-81EC-233533DBC8F0}" type="pres">
      <dgm:prSet presAssocID="{68FA91F2-BB94-47A2-8457-46730EB721B6}" presName="hierChild4" presStyleCnt="0"/>
      <dgm:spPr/>
    </dgm:pt>
    <dgm:pt modelId="{00EB0E9B-D923-4FDB-B813-2E16F0FFE2E5}" type="pres">
      <dgm:prSet presAssocID="{68FA91F2-BB94-47A2-8457-46730EB721B6}" presName="hierChild5" presStyleCnt="0"/>
      <dgm:spPr/>
    </dgm:pt>
    <dgm:pt modelId="{49D04D9D-E935-415D-9554-E37545E2D21E}" type="pres">
      <dgm:prSet presAssocID="{59FDCE62-94F0-4AE7-95B8-F945BF2EAA09}" presName="Name50" presStyleLbl="parChTrans1D2" presStyleIdx="1" presStyleCnt="3"/>
      <dgm:spPr/>
    </dgm:pt>
    <dgm:pt modelId="{71503487-2C2A-4291-B4B8-CE68C010992E}" type="pres">
      <dgm:prSet presAssocID="{2A42074D-475A-468C-8E6B-11A0FE4F6D15}" presName="hierRoot2" presStyleCnt="0">
        <dgm:presLayoutVars>
          <dgm:hierBranch val="init"/>
        </dgm:presLayoutVars>
      </dgm:prSet>
      <dgm:spPr/>
    </dgm:pt>
    <dgm:pt modelId="{F962F4F8-3093-4D6D-AAD0-D7D34A7D9E6F}" type="pres">
      <dgm:prSet presAssocID="{2A42074D-475A-468C-8E6B-11A0FE4F6D15}" presName="rootComposite" presStyleCnt="0"/>
      <dgm:spPr/>
    </dgm:pt>
    <dgm:pt modelId="{F93E50A5-AEF8-4B0E-A625-E42A1BF9D8CE}" type="pres">
      <dgm:prSet presAssocID="{2A42074D-475A-468C-8E6B-11A0FE4F6D15}" presName="rootText" presStyleLbl="node2" presStyleIdx="1" presStyleCnt="3" custScaleX="227160" custScaleY="184385" custLinFactNeighborX="-1038" custLinFactNeighborY="950">
        <dgm:presLayoutVars>
          <dgm:chPref val="3"/>
        </dgm:presLayoutVars>
      </dgm:prSet>
      <dgm:spPr/>
    </dgm:pt>
    <dgm:pt modelId="{AC370171-9045-4FD6-AC51-8CD5F21FD836}" type="pres">
      <dgm:prSet presAssocID="{2A42074D-475A-468C-8E6B-11A0FE4F6D15}" presName="rootConnector" presStyleLbl="node2" presStyleIdx="1" presStyleCnt="3"/>
      <dgm:spPr/>
    </dgm:pt>
    <dgm:pt modelId="{B9D80593-5983-46A7-A272-52CAAE2D076E}" type="pres">
      <dgm:prSet presAssocID="{2A42074D-475A-468C-8E6B-11A0FE4F6D15}" presName="hierChild4" presStyleCnt="0"/>
      <dgm:spPr/>
    </dgm:pt>
    <dgm:pt modelId="{9D110F81-E2A9-4251-9C16-C386D1CAB6D2}" type="pres">
      <dgm:prSet presAssocID="{2A42074D-475A-468C-8E6B-11A0FE4F6D15}" presName="hierChild5" presStyleCnt="0"/>
      <dgm:spPr/>
    </dgm:pt>
    <dgm:pt modelId="{9D3594D1-765C-4F4B-85CA-8993A13862D3}" type="pres">
      <dgm:prSet presAssocID="{0F084211-AE57-442D-8E14-ACA5EEE781AD}" presName="Name50" presStyleLbl="parChTrans1D2" presStyleIdx="2" presStyleCnt="3"/>
      <dgm:spPr/>
    </dgm:pt>
    <dgm:pt modelId="{03F6FB05-15BB-427C-960A-D107E12553CC}" type="pres">
      <dgm:prSet presAssocID="{E8880310-6E57-4057-94AF-92C28EA3A2F2}" presName="hierRoot2" presStyleCnt="0">
        <dgm:presLayoutVars>
          <dgm:hierBranch val="init"/>
        </dgm:presLayoutVars>
      </dgm:prSet>
      <dgm:spPr/>
    </dgm:pt>
    <dgm:pt modelId="{CE2357DC-C808-4EBD-B74A-A4621E7155A1}" type="pres">
      <dgm:prSet presAssocID="{E8880310-6E57-4057-94AF-92C28EA3A2F2}" presName="rootComposite" presStyleCnt="0"/>
      <dgm:spPr/>
    </dgm:pt>
    <dgm:pt modelId="{9A51048D-C69D-463A-9D2F-CE903826AE24}" type="pres">
      <dgm:prSet presAssocID="{E8880310-6E57-4057-94AF-92C28EA3A2F2}" presName="rootText" presStyleLbl="node2" presStyleIdx="2" presStyleCnt="3" custScaleX="227160" custScaleY="237846" custLinFactNeighborY="-15387">
        <dgm:presLayoutVars>
          <dgm:chPref val="3"/>
        </dgm:presLayoutVars>
      </dgm:prSet>
      <dgm:spPr/>
    </dgm:pt>
    <dgm:pt modelId="{12085EC1-3AD0-45EF-8A90-4685B9B4F367}" type="pres">
      <dgm:prSet presAssocID="{E8880310-6E57-4057-94AF-92C28EA3A2F2}" presName="rootConnector" presStyleLbl="node2" presStyleIdx="2" presStyleCnt="3"/>
      <dgm:spPr/>
    </dgm:pt>
    <dgm:pt modelId="{3E2A80EE-5C70-40D7-B594-788685D96412}" type="pres">
      <dgm:prSet presAssocID="{E8880310-6E57-4057-94AF-92C28EA3A2F2}" presName="hierChild4" presStyleCnt="0"/>
      <dgm:spPr/>
    </dgm:pt>
    <dgm:pt modelId="{E268C482-6A7C-421E-82FD-DA1FA55B3082}" type="pres">
      <dgm:prSet presAssocID="{E8880310-6E57-4057-94AF-92C28EA3A2F2}" presName="hierChild5" presStyleCnt="0"/>
      <dgm:spPr/>
    </dgm:pt>
    <dgm:pt modelId="{035B919A-9DFA-4B1B-8E06-FD578A45CA27}" type="pres">
      <dgm:prSet presAssocID="{8A253AB1-BE57-4D37-A794-1D4B85A9EB02}" presName="hierChild3" presStyleCnt="0"/>
      <dgm:spPr/>
    </dgm:pt>
  </dgm:ptLst>
  <dgm:cxnLst>
    <dgm:cxn modelId="{52BA6C0B-C5BE-49B0-BC38-A11003E7B485}" srcId="{8A253AB1-BE57-4D37-A794-1D4B85A9EB02}" destId="{68FA91F2-BB94-47A2-8457-46730EB721B6}" srcOrd="0" destOrd="0" parTransId="{9D701924-2C4C-45E1-B17C-BE56A88EB369}" sibTransId="{3F0090A8-4604-44EA-A421-C6FAF0B93238}"/>
    <dgm:cxn modelId="{B2D7761C-B0DF-49D4-BCF7-76490199EA70}" type="presOf" srcId="{68FA91F2-BB94-47A2-8457-46730EB721B6}" destId="{2B66C9BF-8B6A-4737-AA66-7012F56FB703}" srcOrd="1" destOrd="0" presId="urn:microsoft.com/office/officeart/2005/8/layout/orgChart1"/>
    <dgm:cxn modelId="{546B181D-C1C7-49A0-8606-DE2FD4C846EB}" srcId="{8A253AB1-BE57-4D37-A794-1D4B85A9EB02}" destId="{2A42074D-475A-468C-8E6B-11A0FE4F6D15}" srcOrd="1" destOrd="0" parTransId="{59FDCE62-94F0-4AE7-95B8-F945BF2EAA09}" sibTransId="{1461FC75-5369-495A-8D10-F786A016D0A2}"/>
    <dgm:cxn modelId="{151A5731-775B-49C4-9889-8FF0F4C8DD93}" srcId="{60AC0865-76FB-4724-824E-65034F85C0ED}" destId="{8A253AB1-BE57-4D37-A794-1D4B85A9EB02}" srcOrd="0" destOrd="0" parTransId="{A9A41370-CF1D-4B25-B61C-F32DAA6FC569}" sibTransId="{D44E1CA7-EC4F-4A27-9016-EFDDA1126275}"/>
    <dgm:cxn modelId="{F36DA941-3EAD-45C1-A863-9CF972574907}" type="presOf" srcId="{59FDCE62-94F0-4AE7-95B8-F945BF2EAA09}" destId="{49D04D9D-E935-415D-9554-E37545E2D21E}" srcOrd="0" destOrd="0" presId="urn:microsoft.com/office/officeart/2005/8/layout/orgChart1"/>
    <dgm:cxn modelId="{99BE4968-B3C9-4D98-A6FA-3D0C88F9559C}" type="presOf" srcId="{68FA91F2-BB94-47A2-8457-46730EB721B6}" destId="{936551D8-5EED-47C3-A10B-09CAB12CED6E}" srcOrd="0" destOrd="0" presId="urn:microsoft.com/office/officeart/2005/8/layout/orgChart1"/>
    <dgm:cxn modelId="{FD07E64F-34FC-4CDB-9FBF-7A2E7F6F997C}" type="presOf" srcId="{2A42074D-475A-468C-8E6B-11A0FE4F6D15}" destId="{F93E50A5-AEF8-4B0E-A625-E42A1BF9D8CE}" srcOrd="0" destOrd="0" presId="urn:microsoft.com/office/officeart/2005/8/layout/orgChart1"/>
    <dgm:cxn modelId="{14F6CF53-CFF0-4FB3-8B71-DF1B763DC5C3}" srcId="{8A253AB1-BE57-4D37-A794-1D4B85A9EB02}" destId="{E8880310-6E57-4057-94AF-92C28EA3A2F2}" srcOrd="2" destOrd="0" parTransId="{0F084211-AE57-442D-8E14-ACA5EEE781AD}" sibTransId="{A618E2FD-9B24-486F-93FF-EF783951AC24}"/>
    <dgm:cxn modelId="{7402047B-0B51-429F-9F1C-2221B3DC15E9}" type="presOf" srcId="{0F084211-AE57-442D-8E14-ACA5EEE781AD}" destId="{9D3594D1-765C-4F4B-85CA-8993A13862D3}" srcOrd="0" destOrd="0" presId="urn:microsoft.com/office/officeart/2005/8/layout/orgChart1"/>
    <dgm:cxn modelId="{4F0DD39E-8BC6-46C2-A760-AD9E4DB4060D}" type="presOf" srcId="{60AC0865-76FB-4724-824E-65034F85C0ED}" destId="{21D16675-0CA1-4164-BF4E-F2CAF0F90617}" srcOrd="0" destOrd="0" presId="urn:microsoft.com/office/officeart/2005/8/layout/orgChart1"/>
    <dgm:cxn modelId="{7678EBBA-CD18-4A85-BC67-52AC794E41AB}" type="presOf" srcId="{8A253AB1-BE57-4D37-A794-1D4B85A9EB02}" destId="{9958318F-0A82-4981-A346-C24BF978D550}" srcOrd="1" destOrd="0" presId="urn:microsoft.com/office/officeart/2005/8/layout/orgChart1"/>
    <dgm:cxn modelId="{A8E2CCC5-5BCC-46D1-BDA8-9FD665C71826}" type="presOf" srcId="{9D701924-2C4C-45E1-B17C-BE56A88EB369}" destId="{38758C55-D796-4F1D-9190-97A78FAD8F40}" srcOrd="0" destOrd="0" presId="urn:microsoft.com/office/officeart/2005/8/layout/orgChart1"/>
    <dgm:cxn modelId="{1C3401CA-7BB5-447B-B87A-CEDF789397F5}" type="presOf" srcId="{2A42074D-475A-468C-8E6B-11A0FE4F6D15}" destId="{AC370171-9045-4FD6-AC51-8CD5F21FD836}" srcOrd="1" destOrd="0" presId="urn:microsoft.com/office/officeart/2005/8/layout/orgChart1"/>
    <dgm:cxn modelId="{C85C5EDC-7C42-4FB2-BFE3-79B47B27629C}" type="presOf" srcId="{E8880310-6E57-4057-94AF-92C28EA3A2F2}" destId="{9A51048D-C69D-463A-9D2F-CE903826AE24}" srcOrd="0" destOrd="0" presId="urn:microsoft.com/office/officeart/2005/8/layout/orgChart1"/>
    <dgm:cxn modelId="{E9DA28E8-2900-4C5F-833E-6217AFFCF7E6}" type="presOf" srcId="{E8880310-6E57-4057-94AF-92C28EA3A2F2}" destId="{12085EC1-3AD0-45EF-8A90-4685B9B4F367}" srcOrd="1" destOrd="0" presId="urn:microsoft.com/office/officeart/2005/8/layout/orgChart1"/>
    <dgm:cxn modelId="{31B9C0EE-1846-431D-8323-A93870C98AE2}" type="presOf" srcId="{8A253AB1-BE57-4D37-A794-1D4B85A9EB02}" destId="{35D2671D-0020-4371-BDF1-E477DB5D6CE0}" srcOrd="0" destOrd="0" presId="urn:microsoft.com/office/officeart/2005/8/layout/orgChart1"/>
    <dgm:cxn modelId="{92BDFC6F-80C3-4AE7-AB35-FB090C9012A3}" type="presParOf" srcId="{21D16675-0CA1-4164-BF4E-F2CAF0F90617}" destId="{3D8B330E-8B9B-4888-A679-90011F35B7A6}" srcOrd="0" destOrd="0" presId="urn:microsoft.com/office/officeart/2005/8/layout/orgChart1"/>
    <dgm:cxn modelId="{D041C1FD-42A7-45AE-8A00-1B9CAEE677C7}" type="presParOf" srcId="{3D8B330E-8B9B-4888-A679-90011F35B7A6}" destId="{A80B2702-A02D-4722-8731-D2167D4FC842}" srcOrd="0" destOrd="0" presId="urn:microsoft.com/office/officeart/2005/8/layout/orgChart1"/>
    <dgm:cxn modelId="{3C467DA2-ABD3-4873-9496-42DAEAB9284D}" type="presParOf" srcId="{A80B2702-A02D-4722-8731-D2167D4FC842}" destId="{35D2671D-0020-4371-BDF1-E477DB5D6CE0}" srcOrd="0" destOrd="0" presId="urn:microsoft.com/office/officeart/2005/8/layout/orgChart1"/>
    <dgm:cxn modelId="{1BC3A15D-5E6D-47BC-8441-4A1F78C0AC59}" type="presParOf" srcId="{A80B2702-A02D-4722-8731-D2167D4FC842}" destId="{9958318F-0A82-4981-A346-C24BF978D550}" srcOrd="1" destOrd="0" presId="urn:microsoft.com/office/officeart/2005/8/layout/orgChart1"/>
    <dgm:cxn modelId="{0361263B-9161-455E-A349-1B4ADCBAAE5B}" type="presParOf" srcId="{3D8B330E-8B9B-4888-A679-90011F35B7A6}" destId="{37BFD88E-2FC5-4F9A-9C52-D8A6735315F1}" srcOrd="1" destOrd="0" presId="urn:microsoft.com/office/officeart/2005/8/layout/orgChart1"/>
    <dgm:cxn modelId="{7C832B56-3E61-4F7C-A01F-F196C446D501}" type="presParOf" srcId="{37BFD88E-2FC5-4F9A-9C52-D8A6735315F1}" destId="{38758C55-D796-4F1D-9190-97A78FAD8F40}" srcOrd="0" destOrd="0" presId="urn:microsoft.com/office/officeart/2005/8/layout/orgChart1"/>
    <dgm:cxn modelId="{A2D9EDC9-4F42-495A-A138-F87079FA60AE}" type="presParOf" srcId="{37BFD88E-2FC5-4F9A-9C52-D8A6735315F1}" destId="{59856143-DE07-4B20-99BA-227A1A63BF0A}" srcOrd="1" destOrd="0" presId="urn:microsoft.com/office/officeart/2005/8/layout/orgChart1"/>
    <dgm:cxn modelId="{1907CE80-5500-414F-BBC5-20B9B9F02CBE}" type="presParOf" srcId="{59856143-DE07-4B20-99BA-227A1A63BF0A}" destId="{8A4F9236-31EA-40B3-900F-C3F1A273A3A6}" srcOrd="0" destOrd="0" presId="urn:microsoft.com/office/officeart/2005/8/layout/orgChart1"/>
    <dgm:cxn modelId="{432C40E9-89DA-452E-B6D7-D2F577E0B028}" type="presParOf" srcId="{8A4F9236-31EA-40B3-900F-C3F1A273A3A6}" destId="{936551D8-5EED-47C3-A10B-09CAB12CED6E}" srcOrd="0" destOrd="0" presId="urn:microsoft.com/office/officeart/2005/8/layout/orgChart1"/>
    <dgm:cxn modelId="{98167D8A-DCBB-4CE5-9113-08DB97B37C81}" type="presParOf" srcId="{8A4F9236-31EA-40B3-900F-C3F1A273A3A6}" destId="{2B66C9BF-8B6A-4737-AA66-7012F56FB703}" srcOrd="1" destOrd="0" presId="urn:microsoft.com/office/officeart/2005/8/layout/orgChart1"/>
    <dgm:cxn modelId="{26F4E648-3B1E-4893-A49F-8A8448C06578}" type="presParOf" srcId="{59856143-DE07-4B20-99BA-227A1A63BF0A}" destId="{DADF70E2-DF63-4B2C-81EC-233533DBC8F0}" srcOrd="1" destOrd="0" presId="urn:microsoft.com/office/officeart/2005/8/layout/orgChart1"/>
    <dgm:cxn modelId="{93760D0D-E19B-40B1-A914-97012076BB13}" type="presParOf" srcId="{59856143-DE07-4B20-99BA-227A1A63BF0A}" destId="{00EB0E9B-D923-4FDB-B813-2E16F0FFE2E5}" srcOrd="2" destOrd="0" presId="urn:microsoft.com/office/officeart/2005/8/layout/orgChart1"/>
    <dgm:cxn modelId="{7D0A9F6A-610E-49A4-A913-15B0AB1922B8}" type="presParOf" srcId="{37BFD88E-2FC5-4F9A-9C52-D8A6735315F1}" destId="{49D04D9D-E935-415D-9554-E37545E2D21E}" srcOrd="2" destOrd="0" presId="urn:microsoft.com/office/officeart/2005/8/layout/orgChart1"/>
    <dgm:cxn modelId="{B407BAA7-3C13-4F84-A69A-FBD9EAEBCBFF}" type="presParOf" srcId="{37BFD88E-2FC5-4F9A-9C52-D8A6735315F1}" destId="{71503487-2C2A-4291-B4B8-CE68C010992E}" srcOrd="3" destOrd="0" presId="urn:microsoft.com/office/officeart/2005/8/layout/orgChart1"/>
    <dgm:cxn modelId="{AF4D35CF-5E43-4D88-8C1F-1F9D4E874011}" type="presParOf" srcId="{71503487-2C2A-4291-B4B8-CE68C010992E}" destId="{F962F4F8-3093-4D6D-AAD0-D7D34A7D9E6F}" srcOrd="0" destOrd="0" presId="urn:microsoft.com/office/officeart/2005/8/layout/orgChart1"/>
    <dgm:cxn modelId="{050D1F84-4899-4B61-B432-9E277A420B00}" type="presParOf" srcId="{F962F4F8-3093-4D6D-AAD0-D7D34A7D9E6F}" destId="{F93E50A5-AEF8-4B0E-A625-E42A1BF9D8CE}" srcOrd="0" destOrd="0" presId="urn:microsoft.com/office/officeart/2005/8/layout/orgChart1"/>
    <dgm:cxn modelId="{4311D20A-6AD8-4D74-A42B-178C15F411E0}" type="presParOf" srcId="{F962F4F8-3093-4D6D-AAD0-D7D34A7D9E6F}" destId="{AC370171-9045-4FD6-AC51-8CD5F21FD836}" srcOrd="1" destOrd="0" presId="urn:microsoft.com/office/officeart/2005/8/layout/orgChart1"/>
    <dgm:cxn modelId="{F8A4479B-9F5A-4FA9-A8B7-614289D243AD}" type="presParOf" srcId="{71503487-2C2A-4291-B4B8-CE68C010992E}" destId="{B9D80593-5983-46A7-A272-52CAAE2D076E}" srcOrd="1" destOrd="0" presId="urn:microsoft.com/office/officeart/2005/8/layout/orgChart1"/>
    <dgm:cxn modelId="{0D09ACBD-B6D0-43C7-8C46-C16FE81F869A}" type="presParOf" srcId="{71503487-2C2A-4291-B4B8-CE68C010992E}" destId="{9D110F81-E2A9-4251-9C16-C386D1CAB6D2}" srcOrd="2" destOrd="0" presId="urn:microsoft.com/office/officeart/2005/8/layout/orgChart1"/>
    <dgm:cxn modelId="{F2E5C75D-F64A-43DF-BB27-E9A90004F980}" type="presParOf" srcId="{37BFD88E-2FC5-4F9A-9C52-D8A6735315F1}" destId="{9D3594D1-765C-4F4B-85CA-8993A13862D3}" srcOrd="4" destOrd="0" presId="urn:microsoft.com/office/officeart/2005/8/layout/orgChart1"/>
    <dgm:cxn modelId="{26BE6C0D-F4F9-45D7-981D-0FFBD0CA87E7}" type="presParOf" srcId="{37BFD88E-2FC5-4F9A-9C52-D8A6735315F1}" destId="{03F6FB05-15BB-427C-960A-D107E12553CC}" srcOrd="5" destOrd="0" presId="urn:microsoft.com/office/officeart/2005/8/layout/orgChart1"/>
    <dgm:cxn modelId="{AF6C5D2C-E9C1-49B1-8279-2B34143F4445}" type="presParOf" srcId="{03F6FB05-15BB-427C-960A-D107E12553CC}" destId="{CE2357DC-C808-4EBD-B74A-A4621E7155A1}" srcOrd="0" destOrd="0" presId="urn:microsoft.com/office/officeart/2005/8/layout/orgChart1"/>
    <dgm:cxn modelId="{EECABF29-64C9-4398-84CE-0913012DB3E2}" type="presParOf" srcId="{CE2357DC-C808-4EBD-B74A-A4621E7155A1}" destId="{9A51048D-C69D-463A-9D2F-CE903826AE24}" srcOrd="0" destOrd="0" presId="urn:microsoft.com/office/officeart/2005/8/layout/orgChart1"/>
    <dgm:cxn modelId="{9F1589C2-D744-469C-AC2B-CB863BDCAFBD}" type="presParOf" srcId="{CE2357DC-C808-4EBD-B74A-A4621E7155A1}" destId="{12085EC1-3AD0-45EF-8A90-4685B9B4F367}" srcOrd="1" destOrd="0" presId="urn:microsoft.com/office/officeart/2005/8/layout/orgChart1"/>
    <dgm:cxn modelId="{B0E6A6C5-6FA2-41F9-B57C-BEBBD149DDA6}" type="presParOf" srcId="{03F6FB05-15BB-427C-960A-D107E12553CC}" destId="{3E2A80EE-5C70-40D7-B594-788685D96412}" srcOrd="1" destOrd="0" presId="urn:microsoft.com/office/officeart/2005/8/layout/orgChart1"/>
    <dgm:cxn modelId="{AB3EECB9-4134-41BE-B62D-85D9341592E1}" type="presParOf" srcId="{03F6FB05-15BB-427C-960A-D107E12553CC}" destId="{E268C482-6A7C-421E-82FD-DA1FA55B3082}" srcOrd="2" destOrd="0" presId="urn:microsoft.com/office/officeart/2005/8/layout/orgChart1"/>
    <dgm:cxn modelId="{6DCC8A00-FA10-45DE-B49A-FC2F92DC859B}" type="presParOf" srcId="{3D8B330E-8B9B-4888-A679-90011F35B7A6}" destId="{035B919A-9DFA-4B1B-8E06-FD578A45CA2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3594D1-765C-4F4B-85CA-8993A13862D3}">
      <dsp:nvSpPr>
        <dsp:cNvPr id="0" name=""/>
        <dsp:cNvSpPr/>
      </dsp:nvSpPr>
      <dsp:spPr>
        <a:xfrm>
          <a:off x="343946" y="1102562"/>
          <a:ext cx="379941" cy="2661369"/>
        </a:xfrm>
        <a:custGeom>
          <a:avLst/>
          <a:gdLst/>
          <a:ahLst/>
          <a:cxnLst/>
          <a:rect l="0" t="0" r="0" b="0"/>
          <a:pathLst>
            <a:path>
              <a:moveTo>
                <a:pt x="0" y="0"/>
              </a:moveTo>
              <a:lnTo>
                <a:pt x="0" y="2661369"/>
              </a:lnTo>
              <a:lnTo>
                <a:pt x="379941" y="2661369"/>
              </a:lnTo>
            </a:path>
          </a:pathLst>
        </a:custGeom>
        <a:noFill/>
        <a:ln w="12700" cap="flat" cmpd="sng" algn="ctr">
          <a:solidFill>
            <a:srgbClr val="55A346">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9D04D9D-E935-415D-9554-E37545E2D21E}">
      <dsp:nvSpPr>
        <dsp:cNvPr id="0" name=""/>
        <dsp:cNvSpPr/>
      </dsp:nvSpPr>
      <dsp:spPr>
        <a:xfrm>
          <a:off x="343946" y="1102562"/>
          <a:ext cx="370710" cy="1608551"/>
        </a:xfrm>
        <a:custGeom>
          <a:avLst/>
          <a:gdLst/>
          <a:ahLst/>
          <a:cxnLst/>
          <a:rect l="0" t="0" r="0" b="0"/>
          <a:pathLst>
            <a:path>
              <a:moveTo>
                <a:pt x="0" y="0"/>
              </a:moveTo>
              <a:lnTo>
                <a:pt x="0" y="1608551"/>
              </a:lnTo>
              <a:lnTo>
                <a:pt x="370710" y="1608551"/>
              </a:lnTo>
            </a:path>
          </a:pathLst>
        </a:custGeom>
        <a:noFill/>
        <a:ln w="12700" cap="flat" cmpd="sng" algn="ctr">
          <a:solidFill>
            <a:srgbClr val="55A346">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8758C55-D796-4F1D-9190-97A78FAD8F40}">
      <dsp:nvSpPr>
        <dsp:cNvPr id="0" name=""/>
        <dsp:cNvSpPr/>
      </dsp:nvSpPr>
      <dsp:spPr>
        <a:xfrm>
          <a:off x="343946" y="1102562"/>
          <a:ext cx="369394" cy="652432"/>
        </a:xfrm>
        <a:custGeom>
          <a:avLst/>
          <a:gdLst/>
          <a:ahLst/>
          <a:cxnLst/>
          <a:rect l="0" t="0" r="0" b="0"/>
          <a:pathLst>
            <a:path>
              <a:moveTo>
                <a:pt x="0" y="0"/>
              </a:moveTo>
              <a:lnTo>
                <a:pt x="0" y="652432"/>
              </a:lnTo>
              <a:lnTo>
                <a:pt x="369394" y="652432"/>
              </a:lnTo>
            </a:path>
          </a:pathLst>
        </a:custGeom>
        <a:noFill/>
        <a:ln w="12700" cap="flat" cmpd="sng" algn="ctr">
          <a:solidFill>
            <a:srgbClr val="55A346">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5D2671D-0020-4371-BDF1-E477DB5D6CE0}">
      <dsp:nvSpPr>
        <dsp:cNvPr id="0" name=""/>
        <dsp:cNvSpPr/>
      </dsp:nvSpPr>
      <dsp:spPr>
        <a:xfrm>
          <a:off x="90652" y="0"/>
          <a:ext cx="2532942" cy="1102562"/>
        </a:xfrm>
        <a:prstGeom prst="rect">
          <a:avLst/>
        </a:prstGeom>
        <a:solidFill>
          <a:srgbClr val="FFFFFF"/>
        </a:solidFill>
        <a:ln w="31750" cap="flat" cmpd="sng" algn="ctr">
          <a:solidFill>
            <a:srgbClr val="55A34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91440" rIns="45720" bIns="91440" numCol="1" spcCol="1270" anchor="ctr" anchorCtr="0">
          <a:noAutofit/>
        </a:bodyPr>
        <a:lstStyle/>
        <a:p>
          <a:pPr marL="0" lvl="0" indent="0" algn="ctr" defTabSz="444500">
            <a:lnSpc>
              <a:spcPct val="90000"/>
            </a:lnSpc>
            <a:spcBef>
              <a:spcPct val="0"/>
            </a:spcBef>
            <a:spcAft>
              <a:spcPts val="0"/>
            </a:spcAft>
            <a:buNone/>
          </a:pPr>
          <a:r>
            <a:rPr lang="en-US" sz="1000" b="1"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NA TC Chapter of</a:t>
          </a:r>
          <a:br>
            <a:rPr lang="en-US" sz="1000" b="1"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br>
          <a:r>
            <a:rPr lang="en-US" sz="1000" b="1"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3D Packaging &amp; Integration </a:t>
          </a:r>
        </a:p>
        <a:p>
          <a:pPr marL="0" lvl="0" indent="0" algn="ctr" defTabSz="444500">
            <a:lnSpc>
              <a:spcPct val="90000"/>
            </a:lnSpc>
            <a:spcBef>
              <a:spcPct val="0"/>
            </a:spcBef>
            <a:spcAft>
              <a:spcPts val="600"/>
            </a:spcAft>
            <a:buNone/>
          </a:pPr>
          <a:r>
            <a:rPr lang="en-US" sz="1000" b="1"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Global Technical Committee</a:t>
          </a:r>
        </a:p>
        <a:p>
          <a:pPr marL="0" lvl="0" indent="0" algn="l" defTabSz="444500">
            <a:lnSpc>
              <a:spcPct val="90000"/>
            </a:lnSpc>
            <a:spcBef>
              <a:spcPct val="0"/>
            </a:spcBef>
            <a:spcAft>
              <a:spcPct val="35000"/>
            </a:spcAft>
            <a:buNone/>
          </a:pPr>
          <a:r>
            <a:rPr lang="en-US" sz="1000"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C: Sesh Ramaswami – Applied Materials</a:t>
          </a:r>
        </a:p>
        <a:p>
          <a:pPr marL="0" lvl="0" indent="0" algn="l" defTabSz="444500">
            <a:lnSpc>
              <a:spcPct val="90000"/>
            </a:lnSpc>
            <a:spcBef>
              <a:spcPct val="0"/>
            </a:spcBef>
            <a:spcAft>
              <a:spcPct val="35000"/>
            </a:spcAft>
            <a:buNone/>
          </a:pPr>
          <a:r>
            <a:rPr lang="en-US" sz="1000"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C: Chris Moore – Covalent Metrology</a:t>
          </a:r>
        </a:p>
        <a:p>
          <a:pPr marL="0" lvl="0" indent="0" algn="l" defTabSz="444500">
            <a:lnSpc>
              <a:spcPct val="90000"/>
            </a:lnSpc>
            <a:spcBef>
              <a:spcPct val="0"/>
            </a:spcBef>
            <a:spcAft>
              <a:spcPct val="35000"/>
            </a:spcAft>
            <a:buNone/>
          </a:pPr>
          <a:r>
            <a:rPr lang="en-US" sz="900" kern="1200" dirty="0">
              <a:solidFill>
                <a:srgbClr val="262726">
                  <a:hueOff val="0"/>
                  <a:satOff val="0"/>
                  <a:lumOff val="0"/>
                  <a:alphaOff val="0"/>
                </a:srgbClr>
              </a:solidFill>
              <a:latin typeface="Arial" panose="020B0604020202020204"/>
              <a:ea typeface="+mn-ea"/>
              <a:cs typeface="+mn-cs"/>
            </a:rPr>
            <a:t>C: Bill Kerr – Evergreen Enhancement</a:t>
          </a:r>
        </a:p>
      </dsp:txBody>
      <dsp:txXfrm>
        <a:off x="90652" y="0"/>
        <a:ext cx="2532942" cy="1102562"/>
      </dsp:txXfrm>
    </dsp:sp>
    <dsp:sp modelId="{936551D8-5EED-47C3-A10B-09CAB12CED6E}">
      <dsp:nvSpPr>
        <dsp:cNvPr id="0" name=""/>
        <dsp:cNvSpPr/>
      </dsp:nvSpPr>
      <dsp:spPr>
        <a:xfrm>
          <a:off x="713340" y="1345067"/>
          <a:ext cx="2020100" cy="819854"/>
        </a:xfrm>
        <a:prstGeom prst="rect">
          <a:avLst/>
        </a:prstGeom>
        <a:solidFill>
          <a:srgbClr val="FFFFFF">
            <a:hueOff val="0"/>
            <a:satOff val="0"/>
            <a:lumOff val="0"/>
            <a:alphaOff val="0"/>
          </a:srgbClr>
        </a:solidFill>
        <a:ln w="12700" cap="flat" cmpd="sng" algn="ctr">
          <a:solidFill>
            <a:srgbClr val="55A34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91440" rIns="45720" bIns="9144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3D Packaging &amp; Integration Bonded Wafer Stacks TF</a:t>
          </a:r>
        </a:p>
        <a:p>
          <a:pPr marL="0" lvl="0" indent="0" algn="l" defTabSz="444500">
            <a:lnSpc>
              <a:spcPct val="90000"/>
            </a:lnSpc>
            <a:spcBef>
              <a:spcPct val="0"/>
            </a:spcBef>
            <a:spcAft>
              <a:spcPct val="35000"/>
            </a:spcAft>
            <a:buNone/>
          </a:pPr>
          <a:r>
            <a:rPr lang="en-US" sz="100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Richard Allen – NIST</a:t>
          </a:r>
        </a:p>
        <a:p>
          <a:pPr marL="0" lvl="0" indent="0" algn="l" defTabSz="444500">
            <a:lnSpc>
              <a:spcPct val="90000"/>
            </a:lnSpc>
            <a:spcBef>
              <a:spcPct val="0"/>
            </a:spcBef>
            <a:spcAft>
              <a:spcPct val="35000"/>
            </a:spcAft>
            <a:buNone/>
          </a:pPr>
          <a:r>
            <a:rPr lang="en-US" sz="100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Steve Martell – Nordson SONOSCAN</a:t>
          </a:r>
        </a:p>
      </dsp:txBody>
      <dsp:txXfrm>
        <a:off x="713340" y="1345067"/>
        <a:ext cx="2020100" cy="819854"/>
      </dsp:txXfrm>
    </dsp:sp>
    <dsp:sp modelId="{F93E50A5-AEF8-4B0E-A625-E42A1BF9D8CE}">
      <dsp:nvSpPr>
        <dsp:cNvPr id="0" name=""/>
        <dsp:cNvSpPr/>
      </dsp:nvSpPr>
      <dsp:spPr>
        <a:xfrm>
          <a:off x="714656" y="2301186"/>
          <a:ext cx="2020100" cy="819854"/>
        </a:xfrm>
        <a:prstGeom prst="rect">
          <a:avLst/>
        </a:prstGeom>
        <a:solidFill>
          <a:srgbClr val="FFFFFF">
            <a:hueOff val="0"/>
            <a:satOff val="0"/>
            <a:lumOff val="0"/>
            <a:alphaOff val="0"/>
          </a:srgbClr>
        </a:solidFill>
        <a:ln w="12700" cap="flat" cmpd="sng" algn="ctr">
          <a:solidFill>
            <a:srgbClr val="55A34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91440" rIns="45720" bIns="9144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3D Packaging &amp; Integration Inspection and Metrology TF</a:t>
          </a:r>
        </a:p>
        <a:p>
          <a:pPr marL="0" lvl="0" indent="0" algn="l" defTabSz="444500">
            <a:lnSpc>
              <a:spcPct val="90000"/>
            </a:lnSpc>
            <a:spcBef>
              <a:spcPct val="0"/>
            </a:spcBef>
            <a:spcAft>
              <a:spcPct val="35000"/>
            </a:spcAft>
            <a:buNone/>
          </a:pPr>
          <a:r>
            <a:rPr lang="en-US" sz="100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Ilona Schmidt – Corning Inc.</a:t>
          </a:r>
        </a:p>
        <a:p>
          <a:pPr marL="0" lvl="0" indent="0" algn="l" defTabSz="444500">
            <a:lnSpc>
              <a:spcPct val="90000"/>
            </a:lnSpc>
            <a:spcBef>
              <a:spcPct val="0"/>
            </a:spcBef>
            <a:spcAft>
              <a:spcPct val="35000"/>
            </a:spcAft>
            <a:buNone/>
          </a:pPr>
          <a:endParaRPr lang="en-US" sz="90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endParaRPr>
        </a:p>
      </dsp:txBody>
      <dsp:txXfrm>
        <a:off x="714656" y="2301186"/>
        <a:ext cx="2020100" cy="819854"/>
      </dsp:txXfrm>
    </dsp:sp>
    <dsp:sp modelId="{9A51048D-C69D-463A-9D2F-CE903826AE24}">
      <dsp:nvSpPr>
        <dsp:cNvPr id="0" name=""/>
        <dsp:cNvSpPr/>
      </dsp:nvSpPr>
      <dsp:spPr>
        <a:xfrm>
          <a:off x="723887" y="3235149"/>
          <a:ext cx="2020100" cy="1057564"/>
        </a:xfrm>
        <a:prstGeom prst="rect">
          <a:avLst/>
        </a:prstGeom>
        <a:solidFill>
          <a:srgbClr val="FFFFFF">
            <a:hueOff val="0"/>
            <a:satOff val="0"/>
            <a:lumOff val="0"/>
            <a:alphaOff val="0"/>
          </a:srgbClr>
        </a:solidFill>
        <a:ln w="12700" cap="flat" cmpd="sng" algn="ctr">
          <a:solidFill>
            <a:srgbClr val="55A34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91440" rIns="45720" bIns="91440" numCol="1" spcCol="1270" anchor="ctr" anchorCtr="0">
          <a:noAutofit/>
        </a:bodyPr>
        <a:lstStyle/>
        <a:p>
          <a:pPr marL="0" lvl="0" indent="0" algn="ctr" defTabSz="444500">
            <a:lnSpc>
              <a:spcPct val="90000"/>
            </a:lnSpc>
            <a:spcBef>
              <a:spcPct val="0"/>
            </a:spcBef>
            <a:spcAft>
              <a:spcPct val="35000"/>
            </a:spcAft>
            <a:buNone/>
          </a:pPr>
          <a:r>
            <a:rPr lang="en-US" sz="1000" b="1"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Panel Level Packaging (PLP) Panel TF</a:t>
          </a:r>
        </a:p>
        <a:p>
          <a:pPr marL="0" lvl="0" indent="0" algn="l" defTabSz="444500">
            <a:lnSpc>
              <a:spcPct val="90000"/>
            </a:lnSpc>
            <a:spcBef>
              <a:spcPct val="0"/>
            </a:spcBef>
            <a:spcAft>
              <a:spcPct val="35000"/>
            </a:spcAft>
            <a:buNone/>
          </a:pPr>
          <a:r>
            <a:rPr lang="en-US" sz="1000" b="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Cristina Chu – Energetiq</a:t>
          </a:r>
          <a:br>
            <a:rPr lang="en-US" sz="1000" b="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br>
          <a:r>
            <a:rPr lang="en-US" sz="1000" b="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Richard Allen – NIST</a:t>
          </a:r>
        </a:p>
        <a:p>
          <a:pPr marL="0" lvl="0" indent="0" algn="l" defTabSz="444500">
            <a:lnSpc>
              <a:spcPct val="90000"/>
            </a:lnSpc>
            <a:spcBef>
              <a:spcPct val="0"/>
            </a:spcBef>
            <a:spcAft>
              <a:spcPct val="35000"/>
            </a:spcAft>
            <a:buNone/>
          </a:pPr>
          <a:r>
            <a:rPr lang="en-US" sz="1000" b="0" u="none" kern="1200" dirty="0">
              <a:solidFill>
                <a:srgbClr val="262726">
                  <a:hueOff val="0"/>
                  <a:satOff val="0"/>
                  <a:lumOff val="0"/>
                  <a:alphaOff val="0"/>
                </a:srgbClr>
              </a:solidFill>
              <a:latin typeface="Arial" panose="020B0604020202020204"/>
              <a:ea typeface="Roboto Light" panose="02000000000000000000" pitchFamily="2" charset="0"/>
              <a:cs typeface="Roboto Light" panose="02000000000000000000" pitchFamily="2" charset="0"/>
            </a:rPr>
            <a:t>L: Tim Kryman – Rudolph Technologies</a:t>
          </a:r>
        </a:p>
      </dsp:txBody>
      <dsp:txXfrm>
        <a:off x="723887" y="3235149"/>
        <a:ext cx="2020100" cy="105756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94F4B36-A1E8-214E-8DBA-FC8B31FEFA48}" type="datetime1">
              <a:rPr lang="en-US" smtClean="0"/>
              <a:pPr/>
              <a:t>7/8/2020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9E77F78-C32D-F74C-9BFB-77882C3C7D15}" type="slidenum">
              <a:rPr lang="en-US" smtClean="0"/>
              <a:pPr/>
              <a:t>‹#›</a:t>
            </a:fld>
            <a:endParaRPr lang="en-US"/>
          </a:p>
        </p:txBody>
      </p:sp>
    </p:spTree>
    <p:extLst>
      <p:ext uri="{BB962C8B-B14F-4D97-AF65-F5344CB8AC3E}">
        <p14:creationId xmlns:p14="http://schemas.microsoft.com/office/powerpoint/2010/main" val="33180491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04324D5-406A-8344-A483-3F0F7064C859}" type="datetime1">
              <a:rPr lang="en-US" smtClean="0"/>
              <a:pPr/>
              <a:t>7/8/2020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7623A02-8FCA-4C4E-81BE-F2A4E58E3A33}" type="slidenum">
              <a:rPr lang="en-US" smtClean="0"/>
              <a:pPr/>
              <a:t>‹#›</a:t>
            </a:fld>
            <a:endParaRPr lang="en-US"/>
          </a:p>
        </p:txBody>
      </p:sp>
    </p:spTree>
    <p:extLst>
      <p:ext uri="{BB962C8B-B14F-4D97-AF65-F5344CB8AC3E}">
        <p14:creationId xmlns:p14="http://schemas.microsoft.com/office/powerpoint/2010/main" val="403832592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used for high-level announcements (e.g. merging of 3DS-IC and A&amp;P )</a:t>
            </a:r>
          </a:p>
        </p:txBody>
      </p:sp>
      <p:sp>
        <p:nvSpPr>
          <p:cNvPr id="4" name="Slide Number Placeholder 3"/>
          <p:cNvSpPr>
            <a:spLocks noGrp="1"/>
          </p:cNvSpPr>
          <p:nvPr>
            <p:ph type="sldNum" sz="quarter" idx="10"/>
          </p:nvPr>
        </p:nvSpPr>
        <p:spPr/>
        <p:txBody>
          <a:bodyPr/>
          <a:lstStyle/>
          <a:p>
            <a:fld id="{87623A02-8FCA-4C4E-81BE-F2A4E58E3A33}" type="slidenum">
              <a:rPr lang="en-US" smtClean="0"/>
              <a:pPr/>
              <a:t>3</a:t>
            </a:fld>
            <a:endParaRPr lang="en-US"/>
          </a:p>
        </p:txBody>
      </p:sp>
    </p:spTree>
    <p:extLst>
      <p:ext uri="{BB962C8B-B14F-4D97-AF65-F5344CB8AC3E}">
        <p14:creationId xmlns:p14="http://schemas.microsoft.com/office/powerpoint/2010/main" val="680552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*Delete rows that are empty*</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Include short description to explain why the SNARF was abolished.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Correct terms to use:</a:t>
            </a:r>
          </a:p>
          <a:p>
            <a:pPr marL="0" indent="0">
              <a:buFont typeface="Arial" panose="020B0604020202020204" pitchFamily="34" charset="0"/>
              <a:buNone/>
            </a:pPr>
            <a:r>
              <a:rPr kumimoji="0" lang="en-US" sz="1200" b="1" i="1" u="none" strike="noStrike" kern="1200" cap="none" normalizeH="0" baseline="0" dirty="0">
                <a:ln>
                  <a:noFill/>
                </a:ln>
                <a:solidFill>
                  <a:schemeClr val="tx1"/>
                </a:solidFill>
                <a:effectLst/>
                <a:latin typeface="+mn-lt"/>
                <a:ea typeface="+mn-ea"/>
                <a:cs typeface="+mn-cs"/>
              </a:rPr>
              <a:t>–  </a:t>
            </a:r>
            <a:r>
              <a:rPr lang="en-US" sz="1200" b="1" i="1" kern="1200" dirty="0" err="1">
                <a:solidFill>
                  <a:schemeClr val="tx1"/>
                </a:solidFill>
                <a:latin typeface="+mn-lt"/>
                <a:ea typeface="+mn-ea"/>
                <a:cs typeface="+mn-cs"/>
              </a:rPr>
              <a:t>Reapproval</a:t>
            </a:r>
            <a:r>
              <a:rPr lang="en-US" sz="1200" b="1" i="1" kern="1200" dirty="0">
                <a:solidFill>
                  <a:schemeClr val="tx1"/>
                </a:solidFill>
                <a:latin typeface="+mn-lt"/>
                <a:ea typeface="+mn-ea"/>
                <a:cs typeface="+mn-cs"/>
              </a:rPr>
              <a:t> ballot failed Committee review, new SNARF to be issued to reflect change in scope</a:t>
            </a:r>
          </a:p>
          <a:p>
            <a:pPr marL="0" indent="0">
              <a:buFont typeface="Arial" panose="020B0604020202020204" pitchFamily="34" charset="0"/>
              <a:buNone/>
            </a:pPr>
            <a:r>
              <a:rPr kumimoji="0" lang="en-US" sz="1200" b="1" i="1" u="none" strike="noStrike" kern="1200" cap="none" normalizeH="0" baseline="0" dirty="0">
                <a:ln>
                  <a:noFill/>
                </a:ln>
                <a:solidFill>
                  <a:schemeClr val="tx1"/>
                </a:solidFill>
                <a:effectLst/>
                <a:latin typeface="+mn-lt"/>
                <a:ea typeface="+mn-ea"/>
                <a:cs typeface="+mn-cs"/>
              </a:rPr>
              <a:t>–  </a:t>
            </a:r>
            <a:r>
              <a:rPr lang="en-US" sz="1200" b="1" i="1" kern="1200" dirty="0">
                <a:solidFill>
                  <a:schemeClr val="tx1"/>
                </a:solidFill>
                <a:latin typeface="+mn-lt"/>
                <a:ea typeface="+mn-ea"/>
                <a:cs typeface="+mn-cs"/>
              </a:rPr>
              <a:t>Standard to receive Inactive Status; SNARF retired [PM 2.2.7.6]</a:t>
            </a:r>
          </a:p>
          <a:p>
            <a:pPr marL="0" indent="0">
              <a:buFont typeface="Arial" panose="020B0604020202020204" pitchFamily="34" charset="0"/>
              <a:buNone/>
            </a:pPr>
            <a:r>
              <a:rPr kumimoji="0" lang="en-US" sz="1200" b="1" i="1" u="none" strike="noStrike" kern="1200" cap="none" normalizeH="0" baseline="0" dirty="0">
                <a:ln>
                  <a:noFill/>
                </a:ln>
                <a:solidFill>
                  <a:schemeClr val="tx1"/>
                </a:solidFill>
                <a:effectLst/>
                <a:latin typeface="+mn-lt"/>
                <a:ea typeface="+mn-ea"/>
                <a:cs typeface="+mn-cs"/>
              </a:rPr>
              <a:t>–  </a:t>
            </a:r>
            <a:r>
              <a:rPr lang="en-US" b="1" i="1" dirty="0"/>
              <a:t>Activity discontinued</a:t>
            </a:r>
          </a:p>
        </p:txBody>
      </p:sp>
      <p:sp>
        <p:nvSpPr>
          <p:cNvPr id="4" name="Slide Number Placeholder 3"/>
          <p:cNvSpPr>
            <a:spLocks noGrp="1"/>
          </p:cNvSpPr>
          <p:nvPr>
            <p:ph type="sldNum" sz="quarter" idx="10"/>
          </p:nvPr>
        </p:nvSpPr>
        <p:spPr/>
        <p:txBody>
          <a:bodyPr/>
          <a:lstStyle/>
          <a:p>
            <a:fld id="{87623A02-8FCA-4C4E-81BE-F2A4E58E3A33}" type="slidenum">
              <a:rPr lang="en-US" smtClean="0"/>
              <a:pPr/>
              <a:t>13</a:t>
            </a:fld>
            <a:endParaRPr lang="en-US"/>
          </a:p>
        </p:txBody>
      </p:sp>
    </p:spTree>
    <p:extLst>
      <p:ext uri="{BB962C8B-B14F-4D97-AF65-F5344CB8AC3E}">
        <p14:creationId xmlns:p14="http://schemas.microsoft.com/office/powerpoint/2010/main" val="269472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this slide for high-level topics and highlights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*When listing</a:t>
            </a:r>
            <a:r>
              <a:rPr lang="en-US" sz="1200" baseline="0" dirty="0">
                <a:effectLst/>
              </a:rPr>
              <a:t> SNARF Documents, list just the number (the Doc # implies that it is drafting)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baseline="0" dirty="0">
                <a:effectLst/>
              </a:rPr>
              <a:t>Example: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effectLst/>
              </a:rPr>
              <a:t>5267A: New Standard, Specification for Microfluidic Port and Pitch Dimensions</a:t>
            </a:r>
            <a:endParaRPr lang="en-US" dirty="0"/>
          </a:p>
          <a:p>
            <a:endParaRPr lang="en-US" dirty="0"/>
          </a:p>
          <a:p>
            <a:r>
              <a:rPr lang="en-US" dirty="0"/>
              <a:t>Correct terms to use:</a:t>
            </a:r>
          </a:p>
          <a:p>
            <a:r>
              <a:rPr lang="en-US" dirty="0"/>
              <a:t>-TC Chapter</a:t>
            </a:r>
            <a:r>
              <a:rPr lang="en-US" baseline="0" dirty="0"/>
              <a:t> authorized</a:t>
            </a:r>
            <a:endParaRPr lang="en-US" dirty="0"/>
          </a:p>
          <a:p>
            <a:r>
              <a:rPr lang="en-US" dirty="0"/>
              <a:t>-Authorized</a:t>
            </a:r>
            <a:r>
              <a:rPr lang="en-US" baseline="0" dirty="0"/>
              <a:t> t</a:t>
            </a:r>
            <a:r>
              <a:rPr lang="en-US" dirty="0"/>
              <a:t>o</a:t>
            </a:r>
            <a:r>
              <a:rPr lang="en-US" baseline="0" dirty="0"/>
              <a:t> ballot in Cycle X-20XX</a:t>
            </a:r>
          </a:p>
          <a:p>
            <a:r>
              <a:rPr lang="en-US" baseline="0" dirty="0"/>
              <a:t>-Pending A&amp;R</a:t>
            </a:r>
          </a:p>
          <a:p>
            <a:r>
              <a:rPr lang="en-US" baseline="0" dirty="0"/>
              <a:t>-Approved by A&amp;R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-Forward to A&amp;R for procedural review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-Publication pending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space allows: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*When</a:t>
            </a:r>
            <a:r>
              <a:rPr lang="en-US" baseline="0" dirty="0"/>
              <a:t> listing Standards, </a:t>
            </a:r>
            <a:r>
              <a:rPr lang="en-US" b="1" baseline="0" dirty="0"/>
              <a:t>remember to include the designation number and pubs date code along with </a:t>
            </a:r>
            <a:r>
              <a:rPr lang="en-US" b="1" baseline="0" dirty="0" err="1"/>
              <a:t>Reapproval</a:t>
            </a:r>
            <a:r>
              <a:rPr lang="en-US" b="1" baseline="0" dirty="0"/>
              <a:t> date, if applicable, and title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e.g.,	</a:t>
            </a:r>
            <a:r>
              <a:rPr lang="en-US" baseline="0" dirty="0">
                <a:solidFill>
                  <a:srgbClr val="FF0000"/>
                </a:solidFill>
              </a:rPr>
              <a:t>SEMI S3-1211</a:t>
            </a:r>
            <a:r>
              <a:rPr lang="en-US" baseline="0" dirty="0"/>
              <a:t>, </a:t>
            </a:r>
            <a:r>
              <a:rPr lang="en-US" sz="1200" dirty="0">
                <a:effectLst/>
              </a:rPr>
              <a:t>Safety Guideline for Process Liquid Heating Systems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	</a:t>
            </a:r>
            <a:r>
              <a:rPr lang="en-US" sz="1200" dirty="0">
                <a:solidFill>
                  <a:srgbClr val="FF0000"/>
                </a:solidFill>
                <a:effectLst/>
              </a:rPr>
              <a:t>SEMI E47-0301 (Reapproved 0512)</a:t>
            </a:r>
            <a:r>
              <a:rPr lang="en-US" sz="1200" dirty="0">
                <a:effectLst/>
              </a:rPr>
              <a:t>, Specification for 150 mm/200 mm Pod Handles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14</a:t>
            </a:fld>
            <a:endParaRPr lang="en-US"/>
          </a:p>
        </p:txBody>
      </p:sp>
    </p:spTree>
    <p:extLst>
      <p:ext uri="{BB962C8B-B14F-4D97-AF65-F5344CB8AC3E}">
        <p14:creationId xmlns:p14="http://schemas.microsoft.com/office/powerpoint/2010/main" val="1226927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this slide for high-level topics and highlights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*When listing</a:t>
            </a:r>
            <a:r>
              <a:rPr lang="en-US" sz="1200" baseline="0" dirty="0">
                <a:effectLst/>
              </a:rPr>
              <a:t> SNARF Documents, list just the number (the Doc # implies that it is drafting)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baseline="0" dirty="0">
                <a:effectLst/>
              </a:rPr>
              <a:t>Example: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effectLst/>
              </a:rPr>
              <a:t>5267A: New Standard, Specification for Microfluidic Port and Pitch Dimensions</a:t>
            </a:r>
            <a:endParaRPr lang="en-US" dirty="0"/>
          </a:p>
          <a:p>
            <a:endParaRPr lang="en-US" dirty="0"/>
          </a:p>
          <a:p>
            <a:r>
              <a:rPr lang="en-US" dirty="0"/>
              <a:t>Correct terms to use:</a:t>
            </a:r>
          </a:p>
          <a:p>
            <a:r>
              <a:rPr lang="en-US" dirty="0"/>
              <a:t>-TC Chapter</a:t>
            </a:r>
            <a:r>
              <a:rPr lang="en-US" baseline="0" dirty="0"/>
              <a:t> authorized</a:t>
            </a:r>
            <a:endParaRPr lang="en-US" dirty="0"/>
          </a:p>
          <a:p>
            <a:r>
              <a:rPr lang="en-US" dirty="0"/>
              <a:t>-Authorized</a:t>
            </a:r>
            <a:r>
              <a:rPr lang="en-US" baseline="0" dirty="0"/>
              <a:t> t</a:t>
            </a:r>
            <a:r>
              <a:rPr lang="en-US" dirty="0"/>
              <a:t>o</a:t>
            </a:r>
            <a:r>
              <a:rPr lang="en-US" baseline="0" dirty="0"/>
              <a:t> ballot in Cycle X-20XX</a:t>
            </a:r>
          </a:p>
          <a:p>
            <a:r>
              <a:rPr lang="en-US" baseline="0" dirty="0"/>
              <a:t>-Pending A&amp;R</a:t>
            </a:r>
          </a:p>
          <a:p>
            <a:r>
              <a:rPr lang="en-US" baseline="0" dirty="0"/>
              <a:t>-Approved by A&amp;R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-Forward to A&amp;R for procedural review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-Publication pending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space allows: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*When</a:t>
            </a:r>
            <a:r>
              <a:rPr lang="en-US" baseline="0" dirty="0"/>
              <a:t> listing Standards, </a:t>
            </a:r>
            <a:r>
              <a:rPr lang="en-US" b="1" baseline="0" dirty="0"/>
              <a:t>remember to include the designation number and pubs date code along with </a:t>
            </a:r>
            <a:r>
              <a:rPr lang="en-US" b="1" baseline="0" dirty="0" err="1"/>
              <a:t>Reapproval</a:t>
            </a:r>
            <a:r>
              <a:rPr lang="en-US" b="1" baseline="0" dirty="0"/>
              <a:t> date, if applicable, and title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e.g.,	</a:t>
            </a:r>
            <a:r>
              <a:rPr lang="en-US" baseline="0" dirty="0">
                <a:solidFill>
                  <a:srgbClr val="FF0000"/>
                </a:solidFill>
              </a:rPr>
              <a:t>SEMI S3-1211</a:t>
            </a:r>
            <a:r>
              <a:rPr lang="en-US" baseline="0" dirty="0"/>
              <a:t>, </a:t>
            </a:r>
            <a:r>
              <a:rPr lang="en-US" sz="1200" dirty="0">
                <a:effectLst/>
              </a:rPr>
              <a:t>Safety Guideline for Process Liquid Heating Systems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	</a:t>
            </a:r>
            <a:r>
              <a:rPr lang="en-US" sz="1200" dirty="0">
                <a:solidFill>
                  <a:srgbClr val="FF0000"/>
                </a:solidFill>
                <a:effectLst/>
              </a:rPr>
              <a:t>SEMI E47-0301 (Reapproved 0512)</a:t>
            </a:r>
            <a:r>
              <a:rPr lang="en-US" sz="1200" dirty="0">
                <a:effectLst/>
              </a:rPr>
              <a:t>, Specification for 150 mm/200 mm Pod Handles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15</a:t>
            </a:fld>
            <a:endParaRPr lang="en-US"/>
          </a:p>
        </p:txBody>
      </p:sp>
    </p:spTree>
    <p:extLst>
      <p:ext uri="{BB962C8B-B14F-4D97-AF65-F5344CB8AC3E}">
        <p14:creationId xmlns:p14="http://schemas.microsoft.com/office/powerpoint/2010/main" val="354823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*Delete rows that are empty*</a:t>
            </a:r>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19</a:t>
            </a:fld>
            <a:endParaRPr lang="en-US"/>
          </a:p>
        </p:txBody>
      </p:sp>
    </p:spTree>
    <p:extLst>
      <p:ext uri="{BB962C8B-B14F-4D97-AF65-F5344CB8AC3E}">
        <p14:creationId xmlns:p14="http://schemas.microsoft.com/office/powerpoint/2010/main" val="3486351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this slide for high-level topics and highlights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*When listing</a:t>
            </a:r>
            <a:r>
              <a:rPr lang="en-US" sz="1200" baseline="0" dirty="0">
                <a:effectLst/>
              </a:rPr>
              <a:t> SNARF Documents, list just the number (the Doc # implies that it is drafting)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baseline="0" dirty="0">
                <a:effectLst/>
              </a:rPr>
              <a:t>Example: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effectLst/>
              </a:rPr>
              <a:t>5267A: New Standard, Specification for Microfluidic Port and Pitch Dimensions</a:t>
            </a:r>
            <a:endParaRPr lang="en-US" dirty="0"/>
          </a:p>
          <a:p>
            <a:endParaRPr lang="en-US" dirty="0"/>
          </a:p>
          <a:p>
            <a:r>
              <a:rPr lang="en-US" dirty="0"/>
              <a:t>Correct terms to use:</a:t>
            </a:r>
          </a:p>
          <a:p>
            <a:r>
              <a:rPr lang="en-US" dirty="0"/>
              <a:t>-TC Chapter</a:t>
            </a:r>
            <a:r>
              <a:rPr lang="en-US" baseline="0" dirty="0"/>
              <a:t> authorized</a:t>
            </a:r>
            <a:endParaRPr lang="en-US" dirty="0"/>
          </a:p>
          <a:p>
            <a:r>
              <a:rPr lang="en-US" dirty="0"/>
              <a:t>-Authorized</a:t>
            </a:r>
            <a:r>
              <a:rPr lang="en-US" baseline="0" dirty="0"/>
              <a:t> t</a:t>
            </a:r>
            <a:r>
              <a:rPr lang="en-US" dirty="0"/>
              <a:t>o</a:t>
            </a:r>
            <a:r>
              <a:rPr lang="en-US" baseline="0" dirty="0"/>
              <a:t> ballot in Cycle X-20XX</a:t>
            </a:r>
          </a:p>
          <a:p>
            <a:r>
              <a:rPr lang="en-US" baseline="0" dirty="0"/>
              <a:t>-Pending A&amp;R</a:t>
            </a:r>
          </a:p>
          <a:p>
            <a:r>
              <a:rPr lang="en-US" baseline="0" dirty="0"/>
              <a:t>-Approved by A&amp;R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-Forward to A&amp;R for procedural review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-Publication pending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space allows: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*When</a:t>
            </a:r>
            <a:r>
              <a:rPr lang="en-US" baseline="0" dirty="0"/>
              <a:t> listing Standards, </a:t>
            </a:r>
            <a:r>
              <a:rPr lang="en-US" b="1" baseline="0" dirty="0"/>
              <a:t>remember to include the designation number and pubs date code along with </a:t>
            </a:r>
            <a:r>
              <a:rPr lang="en-US" b="1" baseline="0" dirty="0" err="1"/>
              <a:t>Reapproval</a:t>
            </a:r>
            <a:r>
              <a:rPr lang="en-US" b="1" baseline="0" dirty="0"/>
              <a:t> date, if applicable, and title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e.g.,	</a:t>
            </a:r>
            <a:r>
              <a:rPr lang="en-US" baseline="0" dirty="0">
                <a:solidFill>
                  <a:srgbClr val="FF0000"/>
                </a:solidFill>
              </a:rPr>
              <a:t>SEMI S3-1211</a:t>
            </a:r>
            <a:r>
              <a:rPr lang="en-US" baseline="0" dirty="0"/>
              <a:t>, </a:t>
            </a:r>
            <a:r>
              <a:rPr lang="en-US" sz="1200" dirty="0">
                <a:effectLst/>
              </a:rPr>
              <a:t>Safety Guideline for Process Liquid Heating Systems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	</a:t>
            </a:r>
            <a:r>
              <a:rPr lang="en-US" sz="1200" dirty="0">
                <a:solidFill>
                  <a:srgbClr val="FF0000"/>
                </a:solidFill>
                <a:effectLst/>
              </a:rPr>
              <a:t>SEMI E47-0301 (Reapproved 0512)</a:t>
            </a:r>
            <a:r>
              <a:rPr lang="en-US" sz="1200" dirty="0">
                <a:effectLst/>
              </a:rPr>
              <a:t>, Specification for 150 mm/200 mm Pod Handles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20</a:t>
            </a:fld>
            <a:endParaRPr lang="en-US"/>
          </a:p>
        </p:txBody>
      </p:sp>
    </p:spTree>
    <p:extLst>
      <p:ext uri="{BB962C8B-B14F-4D97-AF65-F5344CB8AC3E}">
        <p14:creationId xmlns:p14="http://schemas.microsoft.com/office/powerpoint/2010/main" val="1822312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this slide for ongoing activities not mentioned in the “Authorized Activities” slide</a:t>
            </a:r>
          </a:p>
          <a:p>
            <a:endParaRPr lang="en-US" dirty="0"/>
          </a:p>
          <a:p>
            <a:r>
              <a:rPr lang="en-US" dirty="0"/>
              <a:t>For SNARF(s): open, 3-year document development status, and/or SNARF(s) granted one-year extension</a:t>
            </a:r>
          </a:p>
          <a:p>
            <a:endParaRPr lang="en-US" dirty="0"/>
          </a:p>
          <a:p>
            <a:r>
              <a:rPr lang="en-US" dirty="0"/>
              <a:t>Use table or remove</a:t>
            </a:r>
          </a:p>
          <a:p>
            <a:r>
              <a:rPr lang="en-US" dirty="0"/>
              <a:t>If not using table, when referring to the SNARF document, Include</a:t>
            </a:r>
            <a:r>
              <a:rPr lang="en-US" baseline="0" dirty="0"/>
              <a:t> SNARF number only, document title, and summary of title/document depending on space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(e.g. </a:t>
            </a:r>
            <a:r>
              <a:rPr lang="en-US" dirty="0"/>
              <a:t>6290: New Standard, Test Method for the Determination of Hydrocarbons Present on Wetted Surfaces of Ultra High Purity Gas Delivery Components and Plumbing Systems)</a:t>
            </a:r>
          </a:p>
          <a:p>
            <a:pPr marL="0" indent="0">
              <a:buFontTx/>
              <a:buNone/>
            </a:pPr>
            <a:endParaRPr lang="en-US" dirty="0"/>
          </a:p>
          <a:p>
            <a:pPr marL="0" indent="0">
              <a:buFontTx/>
              <a:buNone/>
            </a:pPr>
            <a:r>
              <a:rPr lang="en-US" b="1" i="1" dirty="0"/>
              <a:t>**Do not include “#” in front of the number</a:t>
            </a:r>
          </a:p>
        </p:txBody>
      </p:sp>
      <p:sp>
        <p:nvSpPr>
          <p:cNvPr id="4" name="Slide Number Placeholder 3"/>
          <p:cNvSpPr>
            <a:spLocks noGrp="1"/>
          </p:cNvSpPr>
          <p:nvPr>
            <p:ph type="sldNum" sz="quarter" idx="10"/>
          </p:nvPr>
        </p:nvSpPr>
        <p:spPr/>
        <p:txBody>
          <a:bodyPr/>
          <a:lstStyle/>
          <a:p>
            <a:fld id="{87623A02-8FCA-4C4E-81BE-F2A4E58E3A33}" type="slidenum">
              <a:rPr lang="en-US" smtClean="0"/>
              <a:pPr/>
              <a:t>21</a:t>
            </a:fld>
            <a:endParaRPr lang="en-US"/>
          </a:p>
        </p:txBody>
      </p:sp>
    </p:spTree>
    <p:extLst>
      <p:ext uri="{BB962C8B-B14F-4D97-AF65-F5344CB8AC3E}">
        <p14:creationId xmlns:p14="http://schemas.microsoft.com/office/powerpoint/2010/main" val="1837035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24</a:t>
            </a:fld>
            <a:endParaRPr lang="en-US"/>
          </a:p>
        </p:txBody>
      </p:sp>
    </p:spTree>
    <p:extLst>
      <p:ext uri="{BB962C8B-B14F-4D97-AF65-F5344CB8AC3E}">
        <p14:creationId xmlns:p14="http://schemas.microsoft.com/office/powerpoint/2010/main" val="248055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*Optional*</a:t>
            </a:r>
          </a:p>
          <a:p>
            <a:r>
              <a:rPr lang="en-US" baseline="0" dirty="0"/>
              <a:t>For slides that have no update – do not delete the slide. Place slides after the “Backup” slide or “Hide” the slide, and update list.</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25</a:t>
            </a:fld>
            <a:endParaRPr lang="en-US"/>
          </a:p>
        </p:txBody>
      </p:sp>
    </p:spTree>
    <p:extLst>
      <p:ext uri="{BB962C8B-B14F-4D97-AF65-F5344CB8AC3E}">
        <p14:creationId xmlns:p14="http://schemas.microsoft.com/office/powerpoint/2010/main" val="3015519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D6E734B-BD85-4028-9FAA-832CD2CE33B4}" type="slidenum">
              <a:rPr lang="en-US" smtClean="0"/>
              <a:pPr>
                <a:defRPr/>
              </a:pPr>
              <a:t>39</a:t>
            </a:fld>
            <a:endParaRPr lang="en-US"/>
          </a:p>
        </p:txBody>
      </p:sp>
    </p:spTree>
    <p:extLst>
      <p:ext uri="{BB962C8B-B14F-4D97-AF65-F5344CB8AC3E}">
        <p14:creationId xmlns:p14="http://schemas.microsoft.com/office/powerpoint/2010/main" val="3655221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D6E734B-BD85-4028-9FAA-832CD2CE33B4}" type="slidenum">
              <a:rPr lang="en-US" smtClean="0"/>
              <a:pPr>
                <a:defRPr/>
              </a:pPr>
              <a:t>40</a:t>
            </a:fld>
            <a:endParaRPr lang="en-US"/>
          </a:p>
        </p:txBody>
      </p:sp>
    </p:spTree>
    <p:extLst>
      <p:ext uri="{BB962C8B-B14F-4D97-AF65-F5344CB8AC3E}">
        <p14:creationId xmlns:p14="http://schemas.microsoft.com/office/powerpoint/2010/main" val="318098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used to show </a:t>
            </a:r>
            <a:r>
              <a:rPr lang="en-US" baseline="0" dirty="0"/>
              <a:t>l</a:t>
            </a:r>
            <a:r>
              <a:rPr lang="en-US" dirty="0"/>
              <a:t>eadership changes</a:t>
            </a:r>
            <a:r>
              <a:rPr lang="en-US" baseline="0" dirty="0"/>
              <a:t>.</a:t>
            </a:r>
          </a:p>
          <a:p>
            <a:r>
              <a:rPr lang="en-US" b="0" baseline="0" dirty="0"/>
              <a:t>Note: Confirm the information here is the same as it is in the Org Chart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5</a:t>
            </a:fld>
            <a:endParaRPr lang="en-US"/>
          </a:p>
        </p:txBody>
      </p:sp>
    </p:spTree>
    <p:extLst>
      <p:ext uri="{BB962C8B-B14F-4D97-AF65-F5344CB8AC3E}">
        <p14:creationId xmlns:p14="http://schemas.microsoft.com/office/powerpoint/2010/main" val="1606171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D6E734B-BD85-4028-9FAA-832CD2CE33B4}" type="slidenum">
              <a:rPr lang="en-US" smtClean="0"/>
              <a:pPr>
                <a:defRPr/>
              </a:pPr>
              <a:t>41</a:t>
            </a:fld>
            <a:endParaRPr lang="en-US"/>
          </a:p>
        </p:txBody>
      </p:sp>
    </p:spTree>
    <p:extLst>
      <p:ext uri="{BB962C8B-B14F-4D97-AF65-F5344CB8AC3E}">
        <p14:creationId xmlns:p14="http://schemas.microsoft.com/office/powerpoint/2010/main" val="2026570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D6E734B-BD85-4028-9FAA-832CD2CE33B4}" type="slidenum">
              <a:rPr lang="en-US" smtClean="0"/>
              <a:pPr>
                <a:defRPr/>
              </a:pPr>
              <a:t>42</a:t>
            </a:fld>
            <a:endParaRPr lang="en-US"/>
          </a:p>
        </p:txBody>
      </p:sp>
    </p:spTree>
    <p:extLst>
      <p:ext uri="{BB962C8B-B14F-4D97-AF65-F5344CB8AC3E}">
        <p14:creationId xmlns:p14="http://schemas.microsoft.com/office/powerpoint/2010/main" val="1018276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D6E734B-BD85-4028-9FAA-832CD2CE33B4}" type="slidenum">
              <a:rPr lang="en-US" smtClean="0"/>
              <a:pPr>
                <a:defRPr/>
              </a:pPr>
              <a:t>43</a:t>
            </a:fld>
            <a:endParaRPr lang="en-US"/>
          </a:p>
        </p:txBody>
      </p:sp>
    </p:spTree>
    <p:extLst>
      <p:ext uri="{BB962C8B-B14F-4D97-AF65-F5344CB8AC3E}">
        <p14:creationId xmlns:p14="http://schemas.microsoft.com/office/powerpoint/2010/main" val="4156788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D6E734B-BD85-4028-9FAA-832CD2CE33B4}" type="slidenum">
              <a:rPr lang="en-US" smtClean="0"/>
              <a:pPr>
                <a:defRPr/>
              </a:pPr>
              <a:t>46</a:t>
            </a:fld>
            <a:endParaRPr lang="en-US"/>
          </a:p>
        </p:txBody>
      </p:sp>
    </p:spTree>
    <p:extLst>
      <p:ext uri="{BB962C8B-B14F-4D97-AF65-F5344CB8AC3E}">
        <p14:creationId xmlns:p14="http://schemas.microsoft.com/office/powerpoint/2010/main" val="3691613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To be used for newly formed or disbanded task forces.</a:t>
            </a:r>
          </a:p>
          <a:p>
            <a:pPr lvl="1"/>
            <a:endParaRPr lang="en-US" dirty="0"/>
          </a:p>
          <a:p>
            <a:pPr lvl="0"/>
            <a:r>
              <a:rPr lang="en-US" dirty="0"/>
              <a:t>Include chart</a:t>
            </a:r>
            <a:r>
              <a:rPr lang="en-US" baseline="0" dirty="0"/>
              <a:t> above or in text format below:</a:t>
            </a:r>
          </a:p>
          <a:p>
            <a:endParaRPr lang="en-US" dirty="0"/>
          </a:p>
          <a:p>
            <a:r>
              <a:rPr lang="en-US" b="1" dirty="0"/>
              <a:t>For new TF:</a:t>
            </a:r>
          </a:p>
          <a:p>
            <a:r>
              <a:rPr lang="en-US" dirty="0"/>
              <a:t>&lt;Task Force name&gt; </a:t>
            </a:r>
            <a:r>
              <a:rPr lang="en-US" i="1" dirty="0"/>
              <a:t>[New]</a:t>
            </a:r>
          </a:p>
          <a:p>
            <a:pPr lvl="1"/>
            <a:r>
              <a:rPr lang="en-US" dirty="0"/>
              <a:t>&lt;Add Charter and Scope, or short description of the task force&gt;</a:t>
            </a:r>
          </a:p>
          <a:p>
            <a:pPr lvl="0"/>
            <a:endParaRPr lang="en-US" b="1" dirty="0"/>
          </a:p>
          <a:p>
            <a:pPr lvl="0"/>
            <a:r>
              <a:rPr lang="en-US" b="1" dirty="0"/>
              <a:t>For disbanded TF:</a:t>
            </a:r>
          </a:p>
          <a:p>
            <a:pPr lvl="0"/>
            <a:r>
              <a:rPr lang="en-US" dirty="0"/>
              <a:t>&lt;Task Force name&gt;</a:t>
            </a:r>
          </a:p>
          <a:p>
            <a:pPr lvl="0"/>
            <a:r>
              <a:rPr lang="en-US" b="1" dirty="0"/>
              <a:t>	</a:t>
            </a:r>
            <a:r>
              <a:rPr lang="en-US" b="0" dirty="0"/>
              <a:t>&lt;Short description of the disbandment of the TF. Include the event/meeting the proposal happened and date&gt;</a:t>
            </a:r>
            <a:endParaRPr lang="en-US" b="1" dirty="0"/>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6</a:t>
            </a:fld>
            <a:endParaRPr lang="en-US"/>
          </a:p>
        </p:txBody>
      </p:sp>
    </p:spTree>
    <p:extLst>
      <p:ext uri="{BB962C8B-B14F-4D97-AF65-F5344CB8AC3E}">
        <p14:creationId xmlns:p14="http://schemas.microsoft.com/office/powerpoint/2010/main" val="131656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623A02-8FCA-4C4E-81BE-F2A4E58E3A33}" type="slidenum">
              <a:rPr lang="en-US" smtClean="0"/>
              <a:pPr/>
              <a:t>7</a:t>
            </a:fld>
            <a:endParaRPr lang="en-US"/>
          </a:p>
        </p:txBody>
      </p:sp>
    </p:spTree>
    <p:extLst>
      <p:ext uri="{BB962C8B-B14F-4D97-AF65-F5344CB8AC3E}">
        <p14:creationId xmlns:p14="http://schemas.microsoft.com/office/powerpoint/2010/main" val="2251946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*Delete rows that are empty*</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Correct</a:t>
            </a:r>
            <a:r>
              <a:rPr lang="en-US" baseline="0" dirty="0"/>
              <a:t> terms to be used in “TC Chapter Action” </a:t>
            </a:r>
            <a:r>
              <a:rPr lang="en-US" b="0" baseline="0" dirty="0"/>
              <a:t>column </a:t>
            </a:r>
            <a:r>
              <a:rPr lang="en-US" b="1" baseline="0" dirty="0"/>
              <a:t>(shall match the CER)</a:t>
            </a:r>
          </a:p>
          <a:p>
            <a:pPr marL="0" indent="0">
              <a:buFont typeface="Arial" panose="020B0604020202020204" pitchFamily="34" charset="0"/>
              <a:buNone/>
            </a:pPr>
            <a:r>
              <a:rPr lang="en-US" baseline="0" dirty="0"/>
              <a:t>Note: Use green font color for “Passed” and red for “Failed”</a:t>
            </a:r>
            <a:endParaRPr lang="en-US" dirty="0"/>
          </a:p>
          <a:p>
            <a:pPr marL="171450" indent="-171450">
              <a:buFont typeface="Arial" panose="020B0604020202020204" pitchFamily="34" charset="0"/>
              <a:buChar char="•"/>
            </a:pPr>
            <a:r>
              <a:rPr lang="en-US" dirty="0">
                <a:solidFill>
                  <a:srgbClr val="FF0000"/>
                </a:solidFill>
              </a:rPr>
              <a:t>Passed</a:t>
            </a:r>
            <a:r>
              <a:rPr lang="en-US" dirty="0"/>
              <a:t>, as balloted</a:t>
            </a:r>
          </a:p>
          <a:p>
            <a:pPr marL="171450" indent="-171450">
              <a:buFont typeface="Arial" panose="020B0604020202020204" pitchFamily="34" charset="0"/>
              <a:buChar char="•"/>
            </a:pPr>
            <a:r>
              <a:rPr lang="en-US" dirty="0"/>
              <a:t>Passed, with editorial changes</a:t>
            </a:r>
          </a:p>
          <a:p>
            <a:pPr marL="171450" indent="-171450">
              <a:buFont typeface="Arial" panose="020B0604020202020204" pitchFamily="34" charset="0"/>
              <a:buChar char="•"/>
            </a:pPr>
            <a:r>
              <a:rPr lang="en-US" dirty="0"/>
              <a:t>Passed,</a:t>
            </a:r>
            <a:r>
              <a:rPr lang="en-US" baseline="0" dirty="0"/>
              <a:t> Ratification Ballot to be issued</a:t>
            </a:r>
            <a:endParaRPr lang="en-US" dirty="0"/>
          </a:p>
          <a:p>
            <a:pPr marL="171450" indent="-171450">
              <a:buFont typeface="Arial" panose="020B0604020202020204" pitchFamily="34" charset="0"/>
              <a:buChar char="•"/>
            </a:pPr>
            <a:r>
              <a:rPr lang="en-US" dirty="0"/>
              <a:t>Failed</a:t>
            </a:r>
          </a:p>
          <a:p>
            <a:pPr marL="171450" indent="-171450">
              <a:buFont typeface="Arial" panose="020B0604020202020204" pitchFamily="34" charset="0"/>
              <a:buChar char="•"/>
            </a:pPr>
            <a:r>
              <a:rPr lang="en-US" dirty="0"/>
              <a:t>Failed, SNARF abolished</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Also include when applicable:</a:t>
            </a:r>
          </a:p>
          <a:p>
            <a:pPr marL="171450" indent="-171450">
              <a:buFont typeface="Arial" panose="020B0604020202020204" pitchFamily="34" charset="0"/>
              <a:buChar char="•"/>
            </a:pPr>
            <a:r>
              <a:rPr lang="en-US" dirty="0"/>
              <a:t>Ratification Ballots – In the “TC Chapter Action” column, state either passed and what cycle or failed: Example: “</a:t>
            </a:r>
            <a:r>
              <a:rPr lang="en-US" b="0" dirty="0"/>
              <a:t>Passed, A&amp;R Cycle 9-2017”</a:t>
            </a:r>
            <a:endParaRPr lang="en-US" b="0" u="none" dirty="0"/>
          </a:p>
          <a:p>
            <a:pPr marL="171450" indent="-171450">
              <a:buFont typeface="Arial" panose="020B0604020202020204" pitchFamily="34" charset="0"/>
              <a:buChar char="•"/>
            </a:pPr>
            <a:r>
              <a:rPr lang="en-US" b="0" u="none" dirty="0"/>
              <a:t>Other activities outside the Letter Ballot process </a:t>
            </a:r>
          </a:p>
          <a:p>
            <a:pPr marL="457200" lvl="1" indent="0">
              <a:buFont typeface="Arial" panose="020B0604020202020204" pitchFamily="34" charset="0"/>
              <a:buNone/>
            </a:pPr>
            <a:r>
              <a:rPr lang="en-US" dirty="0"/>
              <a:t>– In the “Doc #” column, put the SEMI Standard Designation #</a:t>
            </a:r>
          </a:p>
          <a:p>
            <a:pPr marL="457200" lvl="1" indent="0">
              <a:buFont typeface="Arial" panose="020B0604020202020204" pitchFamily="34" charset="0"/>
              <a:buNone/>
            </a:pPr>
            <a:r>
              <a:rPr lang="en-US" dirty="0"/>
              <a:t>– In the “Doc Title” column, put the full SEMI Standard title</a:t>
            </a:r>
          </a:p>
          <a:p>
            <a:pPr marL="457200" marR="0" lvl="1"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	&gt;&gt; Underneath, write a short explanation in bold and italicized what type of change</a:t>
            </a:r>
          </a:p>
          <a:p>
            <a:pPr marL="457200" lvl="1" indent="0">
              <a:buFont typeface="Arial" panose="020B0604020202020204" pitchFamily="34" charset="0"/>
              <a:buNone/>
            </a:pPr>
            <a:r>
              <a:rPr lang="en-US" dirty="0"/>
              <a:t>	&gt;&gt; Under that in parenthesis, briefly state what was done</a:t>
            </a:r>
          </a:p>
          <a:p>
            <a:pPr marL="457200" lvl="1" indent="0">
              <a:buFont typeface="Arial" panose="020B0604020202020204" pitchFamily="34" charset="0"/>
              <a:buNone/>
            </a:pPr>
            <a:r>
              <a:rPr lang="en-US" dirty="0"/>
              <a:t>– In the “TC Chapter Action” column, state either “Passed, submitted to ISC A&amp;R SC” or “Fail”</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b="0" u="sng" dirty="0"/>
              <a:t>Example: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u="none" strike="noStrike" kern="1200" cap="none" normalizeH="0" baseline="0" dirty="0">
                <a:ln>
                  <a:noFill/>
                </a:ln>
                <a:solidFill>
                  <a:schemeClr val="tx1"/>
                </a:solidFill>
                <a:effectLst/>
                <a:latin typeface="+mn-lt"/>
                <a:ea typeface="+mn-ea"/>
                <a:cs typeface="+mn-cs"/>
              </a:rPr>
              <a:t>SEMI E137-0705 (Reapproved 1111), Guide for Final Assembly, Packaging, Transportation, Unpacking, and Relocation of Semiconductor Manufacturing Equipment</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normalizeH="0" baseline="0" dirty="0">
                <a:ln>
                  <a:noFill/>
                </a:ln>
                <a:solidFill>
                  <a:schemeClr val="tx1"/>
                </a:solidFill>
                <a:effectLst/>
                <a:latin typeface="+mn-lt"/>
                <a:ea typeface="+mn-ea"/>
                <a:cs typeface="+mn-cs"/>
              </a:rPr>
              <a:t>- Editorial Change made independently outside the Letter Ballot process</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u="none" strike="noStrike" kern="1200" cap="none" normalizeH="0" baseline="0" dirty="0">
                <a:ln>
                  <a:noFill/>
                </a:ln>
                <a:solidFill>
                  <a:schemeClr val="tx1"/>
                </a:solidFill>
                <a:effectLst/>
                <a:latin typeface="+mn-lt"/>
                <a:ea typeface="+mn-ea"/>
                <a:cs typeface="+mn-cs"/>
              </a:rPr>
              <a:t>(Delete “NOTE 2:…” after Section 3.1)</a:t>
            </a:r>
          </a:p>
          <a:p>
            <a:pPr marL="457200" lvl="1" indent="0">
              <a:buFont typeface="Arial" panose="020B0604020202020204" pitchFamily="34" charset="0"/>
              <a:buNone/>
            </a:pPr>
            <a:endParaRPr lang="en-US" b="0" u="none"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8</a:t>
            </a:fld>
            <a:endParaRPr lang="en-US"/>
          </a:p>
        </p:txBody>
      </p:sp>
    </p:spTree>
    <p:extLst>
      <p:ext uri="{BB962C8B-B14F-4D97-AF65-F5344CB8AC3E}">
        <p14:creationId xmlns:p14="http://schemas.microsoft.com/office/powerpoint/2010/main" val="3678682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*Delete rows that are empty*</a:t>
            </a:r>
          </a:p>
          <a:p>
            <a:endParaRPr lang="en-US" dirty="0"/>
          </a:p>
          <a:p>
            <a:r>
              <a:rPr lang="en-US" dirty="0"/>
              <a:t>Correct wording and format to use: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 </a:t>
            </a:r>
            <a:r>
              <a:rPr lang="en-US" b="1" i="1" baseline="0" dirty="0"/>
              <a:t>TC Member Review took place between MM/DD/YYYY and MM/DD/YYYY before approval by GCS on MM/DD/YYYY</a:t>
            </a:r>
          </a:p>
          <a:p>
            <a:r>
              <a:rPr lang="en-US" sz="1200" b="1" i="1" kern="1200" dirty="0">
                <a:solidFill>
                  <a:schemeClr val="tx1"/>
                </a:solidFill>
                <a:effectLst/>
                <a:latin typeface="+mn-lt"/>
                <a:ea typeface="+mn-ea"/>
                <a:cs typeface="+mn-cs"/>
              </a:rPr>
              <a:t>–  Approved and authorized for ballot in </a:t>
            </a:r>
            <a:r>
              <a:rPr lang="en-US" sz="1200" b="1" i="1" kern="1200" baseline="0" dirty="0">
                <a:solidFill>
                  <a:schemeClr val="tx1"/>
                </a:solidFill>
                <a:effectLst/>
                <a:latin typeface="+mn-lt"/>
                <a:ea typeface="+mn-ea"/>
                <a:cs typeface="+mn-cs"/>
              </a:rPr>
              <a:t>v</a:t>
            </a:r>
            <a:r>
              <a:rPr lang="en-US" sz="1200" b="1" i="1" kern="1200" dirty="0">
                <a:solidFill>
                  <a:schemeClr val="tx1"/>
                </a:solidFill>
                <a:effectLst/>
                <a:latin typeface="+mn-lt"/>
                <a:ea typeface="+mn-ea"/>
                <a:cs typeface="+mn-cs"/>
              </a:rPr>
              <a:t>oting Cycle X-20XX by GCS on MM/DD/YYYY</a:t>
            </a:r>
          </a:p>
          <a:p>
            <a:endParaRPr lang="en-US" sz="1200" b="1" i="1" kern="1200" dirty="0">
              <a:solidFill>
                <a:schemeClr val="tx1"/>
              </a:solidFill>
              <a:effectLst/>
              <a:latin typeface="+mn-lt"/>
              <a:ea typeface="+mn-ea"/>
              <a:cs typeface="+mn-cs"/>
            </a:endParaRPr>
          </a:p>
          <a:p>
            <a:endParaRPr lang="en-US" b="0" i="0"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9</a:t>
            </a:fld>
            <a:endParaRPr lang="en-US"/>
          </a:p>
        </p:txBody>
      </p:sp>
    </p:spTree>
    <p:extLst>
      <p:ext uri="{BB962C8B-B14F-4D97-AF65-F5344CB8AC3E}">
        <p14:creationId xmlns:p14="http://schemas.microsoft.com/office/powerpoint/2010/main" val="1033794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*Delete rows that are empty*</a:t>
            </a:r>
          </a:p>
          <a:p>
            <a:endParaRPr lang="en-US" dirty="0"/>
          </a:p>
          <a:p>
            <a:r>
              <a:rPr lang="en-US" dirty="0"/>
              <a:t>In “Document</a:t>
            </a:r>
            <a:r>
              <a:rPr lang="en-US" baseline="0" dirty="0"/>
              <a:t> Title/Details” column:</a:t>
            </a:r>
          </a:p>
          <a:p>
            <a:r>
              <a:rPr lang="en-US" baseline="0" dirty="0"/>
              <a:t>&lt;Document Title&gt;</a:t>
            </a:r>
          </a:p>
          <a:p>
            <a:endParaRPr lang="en-US" baseline="0" dirty="0"/>
          </a:p>
          <a:p>
            <a:r>
              <a:rPr lang="en-US" baseline="0" dirty="0"/>
              <a:t>Underneath, explain “Details”:</a:t>
            </a:r>
          </a:p>
          <a:p>
            <a:r>
              <a:rPr lang="en-US" baseline="0" dirty="0"/>
              <a:t>&lt;bold and italicized&gt;</a:t>
            </a:r>
          </a:p>
          <a:p>
            <a:r>
              <a:rPr lang="en-US" b="1" i="1" baseline="0" dirty="0"/>
              <a:t>-Authorized new SNARF</a:t>
            </a:r>
          </a:p>
          <a:p>
            <a:endParaRPr lang="en-US" b="1" i="1" baseline="0" dirty="0"/>
          </a:p>
          <a:p>
            <a:endParaRPr lang="en-US"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10</a:t>
            </a:fld>
            <a:endParaRPr lang="en-US"/>
          </a:p>
        </p:txBody>
      </p:sp>
    </p:spTree>
    <p:extLst>
      <p:ext uri="{BB962C8B-B14F-4D97-AF65-F5344CB8AC3E}">
        <p14:creationId xmlns:p14="http://schemas.microsoft.com/office/powerpoint/2010/main" val="3567461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kern="1200" dirty="0">
                <a:solidFill>
                  <a:schemeClr val="tx1"/>
                </a:solidFill>
                <a:latin typeface="+mn-lt"/>
                <a:ea typeface="+mn-ea"/>
                <a:cs typeface="+mn-cs"/>
              </a:rPr>
              <a:t>To be used for activity/approval of Editorial Changes, Related Information, and other types that are made independently from a Letter Ballot at a TC Chapter meeting.</a:t>
            </a:r>
          </a:p>
          <a:p>
            <a:endParaRPr lang="en-US" b="1" dirty="0"/>
          </a:p>
          <a:p>
            <a:r>
              <a:rPr lang="en-US" b="1" dirty="0"/>
              <a:t>Note: </a:t>
            </a:r>
            <a:r>
              <a:rPr lang="en-US" b="0" dirty="0"/>
              <a:t>When this activity passes/fails, remember to include item under “Ballot Results” – see Notes section of Slide 9</a:t>
            </a:r>
          </a:p>
          <a:p>
            <a:endParaRPr lang="en-US" b="1" dirty="0"/>
          </a:p>
          <a:p>
            <a:r>
              <a:rPr lang="en-US" b="0" u="sng" dirty="0"/>
              <a:t>Example:</a:t>
            </a:r>
          </a:p>
          <a:p>
            <a:r>
              <a:rPr lang="en-US" dirty="0"/>
              <a:t>Editorial change</a:t>
            </a:r>
          </a:p>
          <a:p>
            <a:pPr lvl="1"/>
            <a:r>
              <a:rPr lang="en-US" dirty="0"/>
              <a:t>SEMI E137-0705 (Reapproved 1111), Guide for Final Assembly, Packaging, Transportation, Unpacking, and Relocation of Semiconductor Manufacturing Equipment</a:t>
            </a:r>
          </a:p>
          <a:p>
            <a:pPr lvl="2"/>
            <a:r>
              <a:rPr lang="en-US" dirty="0"/>
              <a:t>The “NOTE 2:…” is deleted after Section 3.1</a:t>
            </a:r>
          </a:p>
          <a:p>
            <a:pPr lvl="2"/>
            <a:r>
              <a:rPr lang="en-US" dirty="0"/>
              <a:t>To be presented to the TC Chapter at Fall Meeting 2017</a:t>
            </a:r>
          </a:p>
          <a:p>
            <a:endParaRPr lang="en-US" b="0" u="sng"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11</a:t>
            </a:fld>
            <a:endParaRPr lang="en-US"/>
          </a:p>
        </p:txBody>
      </p:sp>
    </p:spTree>
    <p:extLst>
      <p:ext uri="{BB962C8B-B14F-4D97-AF65-F5344CB8AC3E}">
        <p14:creationId xmlns:p14="http://schemas.microsoft.com/office/powerpoint/2010/main" val="382720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*Delete rows that are empty*</a:t>
            </a:r>
          </a:p>
          <a:p>
            <a:endParaRPr lang="en-US" dirty="0"/>
          </a:p>
          <a:p>
            <a:r>
              <a:rPr lang="en-US" dirty="0"/>
              <a:t>For “When</a:t>
            </a:r>
            <a:r>
              <a:rPr lang="en-US" baseline="0" dirty="0"/>
              <a:t>” column use this format: </a:t>
            </a:r>
            <a:r>
              <a:rPr lang="en-US" b="1" baseline="0" dirty="0"/>
              <a:t>Cycle X-20XX</a:t>
            </a:r>
            <a:endParaRPr lang="en-US" b="1" dirty="0"/>
          </a:p>
        </p:txBody>
      </p:sp>
      <p:sp>
        <p:nvSpPr>
          <p:cNvPr id="4" name="Slide Number Placeholder 3"/>
          <p:cNvSpPr>
            <a:spLocks noGrp="1"/>
          </p:cNvSpPr>
          <p:nvPr>
            <p:ph type="sldNum" sz="quarter" idx="10"/>
          </p:nvPr>
        </p:nvSpPr>
        <p:spPr/>
        <p:txBody>
          <a:bodyPr/>
          <a:lstStyle/>
          <a:p>
            <a:fld id="{87623A02-8FCA-4C4E-81BE-F2A4E58E3A33}" type="slidenum">
              <a:rPr lang="en-US" smtClean="0"/>
              <a:pPr/>
              <a:t>12</a:t>
            </a:fld>
            <a:endParaRPr lang="en-US"/>
          </a:p>
        </p:txBody>
      </p:sp>
    </p:spTree>
    <p:extLst>
      <p:ext uri="{BB962C8B-B14F-4D97-AF65-F5344CB8AC3E}">
        <p14:creationId xmlns:p14="http://schemas.microsoft.com/office/powerpoint/2010/main" val="37749319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Opt 1">
    <p:spTree>
      <p:nvGrpSpPr>
        <p:cNvPr id="1" name=""/>
        <p:cNvGrpSpPr/>
        <p:nvPr/>
      </p:nvGrpSpPr>
      <p:grpSpPr>
        <a:xfrm>
          <a:off x="0" y="0"/>
          <a:ext cx="0" cy="0"/>
          <a:chOff x="0" y="0"/>
          <a:chExt cx="0" cy="0"/>
        </a:xfrm>
      </p:grpSpPr>
      <p:pic>
        <p:nvPicPr>
          <p:cNvPr id="9" name="Picture 8" descr="SEMI_Stnrds Title.JPG"/>
          <p:cNvPicPr>
            <a:picLocks noChangeAspect="1"/>
          </p:cNvPicPr>
          <p:nvPr userDrawn="1"/>
        </p:nvPicPr>
        <p:blipFill>
          <a:blip r:embed="rId2"/>
          <a:stretch>
            <a:fillRect/>
          </a:stretch>
        </p:blipFill>
        <p:spPr>
          <a:xfrm>
            <a:off x="0" y="0"/>
            <a:ext cx="9144000" cy="6858000"/>
          </a:xfrm>
          <a:prstGeom prst="rect">
            <a:avLst/>
          </a:prstGeom>
        </p:spPr>
      </p:pic>
      <p:sp>
        <p:nvSpPr>
          <p:cNvPr id="17" name="Title 1"/>
          <p:cNvSpPr>
            <a:spLocks noGrp="1"/>
          </p:cNvSpPr>
          <p:nvPr>
            <p:ph type="ctrTitle" hasCustomPrompt="1"/>
          </p:nvPr>
        </p:nvSpPr>
        <p:spPr>
          <a:xfrm>
            <a:off x="826059" y="1146255"/>
            <a:ext cx="7772399" cy="1088800"/>
          </a:xfrm>
          <a:prstGeom prst="rect">
            <a:avLst/>
          </a:prstGeom>
        </p:spPr>
        <p:txBody>
          <a:bodyPr>
            <a:normAutofit/>
          </a:bodyPr>
          <a:lstStyle>
            <a:lvl1pPr algn="l">
              <a:defRPr sz="2600" b="1">
                <a:solidFill>
                  <a:schemeClr val="tx1"/>
                </a:solidFill>
                <a:latin typeface="+mj-lt"/>
                <a:cs typeface="Roboto"/>
              </a:defRPr>
            </a:lvl1pPr>
          </a:lstStyle>
          <a:p>
            <a:r>
              <a:rPr lang="en-US" dirty="0"/>
              <a:t>Presentation Headline</a:t>
            </a:r>
          </a:p>
        </p:txBody>
      </p:sp>
      <p:sp>
        <p:nvSpPr>
          <p:cNvPr id="19" name="Text Placeholder 11"/>
          <p:cNvSpPr>
            <a:spLocks noGrp="1"/>
          </p:cNvSpPr>
          <p:nvPr>
            <p:ph type="body" sz="quarter" idx="13" hasCustomPrompt="1"/>
          </p:nvPr>
        </p:nvSpPr>
        <p:spPr>
          <a:xfrm>
            <a:off x="826058" y="2298555"/>
            <a:ext cx="7772400" cy="434228"/>
          </a:xfrm>
          <a:prstGeom prst="rect">
            <a:avLst/>
          </a:prstGeom>
        </p:spPr>
        <p:txBody>
          <a:bodyPr>
            <a:normAutofit/>
          </a:bodyPr>
          <a:lstStyle>
            <a:lvl1pPr marL="0" indent="0">
              <a:buFontTx/>
              <a:buNone/>
              <a:defRPr sz="2000" b="1" baseline="0">
                <a:solidFill>
                  <a:srgbClr val="DF3030"/>
                </a:solidFill>
                <a:latin typeface="+mj-lt"/>
                <a:cs typeface="Roboto"/>
              </a:defRPr>
            </a:lvl1pPr>
            <a:lvl2pPr marL="457200" indent="0">
              <a:buFontTx/>
              <a:buNone/>
              <a:defRPr>
                <a:solidFill>
                  <a:schemeClr val="bg1"/>
                </a:solidFill>
                <a:latin typeface="Roboto"/>
                <a:cs typeface="Roboto"/>
              </a:defRPr>
            </a:lvl2pPr>
            <a:lvl3pPr marL="914400" indent="0">
              <a:buFontTx/>
              <a:buNone/>
              <a:defRPr>
                <a:solidFill>
                  <a:schemeClr val="bg1"/>
                </a:solidFill>
                <a:latin typeface="Roboto"/>
                <a:cs typeface="Roboto"/>
              </a:defRPr>
            </a:lvl3pPr>
            <a:lvl4pPr marL="1371600" indent="0">
              <a:buFontTx/>
              <a:buNone/>
              <a:defRPr>
                <a:solidFill>
                  <a:schemeClr val="bg1"/>
                </a:solidFill>
                <a:latin typeface="Roboto"/>
                <a:cs typeface="Roboto"/>
              </a:defRPr>
            </a:lvl4pPr>
            <a:lvl5pPr marL="1828800" indent="0">
              <a:buFontTx/>
              <a:buNone/>
              <a:defRPr>
                <a:solidFill>
                  <a:schemeClr val="bg1"/>
                </a:solidFill>
                <a:latin typeface="Roboto"/>
                <a:cs typeface="Roboto"/>
              </a:defRPr>
            </a:lvl5pPr>
          </a:lstStyle>
          <a:p>
            <a:pPr lvl="0"/>
            <a:r>
              <a:rPr lang="en-US" dirty="0"/>
              <a:t>Presenter Name</a:t>
            </a:r>
          </a:p>
        </p:txBody>
      </p:sp>
      <p:sp>
        <p:nvSpPr>
          <p:cNvPr id="20" name="Text Placeholder 11"/>
          <p:cNvSpPr>
            <a:spLocks noGrp="1"/>
          </p:cNvSpPr>
          <p:nvPr>
            <p:ph type="body" sz="quarter" idx="14" hasCustomPrompt="1"/>
          </p:nvPr>
        </p:nvSpPr>
        <p:spPr>
          <a:xfrm>
            <a:off x="826059" y="2629813"/>
            <a:ext cx="7772400" cy="434228"/>
          </a:xfrm>
          <a:prstGeom prst="rect">
            <a:avLst/>
          </a:prstGeom>
        </p:spPr>
        <p:txBody>
          <a:bodyPr>
            <a:normAutofit/>
          </a:bodyPr>
          <a:lstStyle>
            <a:lvl1pPr marL="0" indent="0">
              <a:buFontTx/>
              <a:buNone/>
              <a:defRPr sz="1400" b="0">
                <a:solidFill>
                  <a:srgbClr val="404040"/>
                </a:solidFill>
                <a:latin typeface="+mj-lt"/>
                <a:cs typeface="Roboto"/>
              </a:defRPr>
            </a:lvl1pPr>
            <a:lvl2pPr marL="457200" indent="0">
              <a:buFontTx/>
              <a:buNone/>
              <a:defRPr>
                <a:solidFill>
                  <a:schemeClr val="bg1"/>
                </a:solidFill>
                <a:latin typeface="Roboto"/>
                <a:cs typeface="Roboto"/>
              </a:defRPr>
            </a:lvl2pPr>
            <a:lvl3pPr marL="914400" indent="0">
              <a:buFontTx/>
              <a:buNone/>
              <a:defRPr>
                <a:solidFill>
                  <a:schemeClr val="bg1"/>
                </a:solidFill>
                <a:latin typeface="Roboto"/>
                <a:cs typeface="Roboto"/>
              </a:defRPr>
            </a:lvl3pPr>
            <a:lvl4pPr marL="1371600" indent="0">
              <a:buFontTx/>
              <a:buNone/>
              <a:defRPr>
                <a:solidFill>
                  <a:schemeClr val="bg1"/>
                </a:solidFill>
                <a:latin typeface="Roboto"/>
                <a:cs typeface="Roboto"/>
              </a:defRPr>
            </a:lvl4pPr>
            <a:lvl5pPr marL="1828800" indent="0">
              <a:buFontTx/>
              <a:buNone/>
              <a:defRPr>
                <a:solidFill>
                  <a:schemeClr val="bg1"/>
                </a:solidFill>
                <a:latin typeface="Roboto"/>
                <a:cs typeface="Roboto"/>
              </a:defRPr>
            </a:lvl5pPr>
          </a:lstStyle>
          <a:p>
            <a:pPr lvl="0"/>
            <a:r>
              <a:rPr lang="en-US" dirty="0"/>
              <a:t>Presenter Title</a:t>
            </a:r>
          </a:p>
        </p:txBody>
      </p:sp>
    </p:spTree>
    <p:extLst>
      <p:ext uri="{BB962C8B-B14F-4D97-AF65-F5344CB8AC3E}">
        <p14:creationId xmlns:p14="http://schemas.microsoft.com/office/powerpoint/2010/main" val="1242220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a:latin typeface="+mj-lt"/>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lvl1pPr>
              <a:defRPr>
                <a:solidFill>
                  <a:srgbClr val="DF3030"/>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Tree>
    <p:extLst>
      <p:ext uri="{BB962C8B-B14F-4D97-AF65-F5344CB8AC3E}">
        <p14:creationId xmlns:p14="http://schemas.microsoft.com/office/powerpoint/2010/main" val="250160855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Opt 1">
    <p:spTree>
      <p:nvGrpSpPr>
        <p:cNvPr id="1" name=""/>
        <p:cNvGrpSpPr/>
        <p:nvPr/>
      </p:nvGrpSpPr>
      <p:grpSpPr>
        <a:xfrm>
          <a:off x="0" y="0"/>
          <a:ext cx="0" cy="0"/>
          <a:chOff x="0" y="0"/>
          <a:chExt cx="0" cy="0"/>
        </a:xfrm>
      </p:grpSpPr>
      <p:pic>
        <p:nvPicPr>
          <p:cNvPr id="9" name="Picture 8" descr="white_cutou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96" y="178948"/>
            <a:ext cx="9148596" cy="3400435"/>
          </a:xfrm>
          <a:prstGeom prst="rect">
            <a:avLst/>
          </a:prstGeom>
        </p:spPr>
      </p:pic>
      <p:pic>
        <p:nvPicPr>
          <p:cNvPr id="18" name="Picture 17" descr="Semi_Logo_RGB.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6445" y="415766"/>
            <a:ext cx="1606887" cy="384397"/>
          </a:xfrm>
          <a:prstGeom prst="rect">
            <a:avLst/>
          </a:prstGeom>
        </p:spPr>
      </p:pic>
    </p:spTree>
    <p:extLst>
      <p:ext uri="{BB962C8B-B14F-4D97-AF65-F5344CB8AC3E}">
        <p14:creationId xmlns:p14="http://schemas.microsoft.com/office/powerpoint/2010/main" val="132669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pic>
        <p:nvPicPr>
          <p:cNvPr id="7" name="Picture 6" descr="SEMI_Stnrds Second Title.JPG"/>
          <p:cNvPicPr>
            <a:picLocks noChangeAspect="1"/>
          </p:cNvPicPr>
          <p:nvPr userDrawn="1"/>
        </p:nvPicPr>
        <p:blipFill>
          <a:blip r:embed="rId2"/>
          <a:stretch>
            <a:fillRect/>
          </a:stretch>
        </p:blipFill>
        <p:spPr>
          <a:xfrm>
            <a:off x="0" y="0"/>
            <a:ext cx="9144000" cy="6858000"/>
          </a:xfrm>
          <a:prstGeom prst="rect">
            <a:avLst/>
          </a:prstGeom>
        </p:spPr>
      </p:pic>
      <p:sp>
        <p:nvSpPr>
          <p:cNvPr id="16" name="Title 1"/>
          <p:cNvSpPr>
            <a:spLocks noGrp="1"/>
          </p:cNvSpPr>
          <p:nvPr>
            <p:ph type="ctrTitle" hasCustomPrompt="1"/>
          </p:nvPr>
        </p:nvSpPr>
        <p:spPr>
          <a:xfrm>
            <a:off x="826059" y="1146255"/>
            <a:ext cx="7772399" cy="1088800"/>
          </a:xfrm>
          <a:prstGeom prst="rect">
            <a:avLst/>
          </a:prstGeom>
        </p:spPr>
        <p:txBody>
          <a:bodyPr>
            <a:normAutofit/>
          </a:bodyPr>
          <a:lstStyle>
            <a:lvl1pPr algn="l">
              <a:defRPr sz="2600" b="1">
                <a:solidFill>
                  <a:schemeClr val="tx1"/>
                </a:solidFill>
                <a:latin typeface="+mj-lt"/>
                <a:cs typeface="Roboto"/>
              </a:defRPr>
            </a:lvl1pPr>
          </a:lstStyle>
          <a:p>
            <a:r>
              <a:rPr lang="en-US" dirty="0"/>
              <a:t>Presentation Headline</a:t>
            </a:r>
          </a:p>
        </p:txBody>
      </p:sp>
      <p:sp>
        <p:nvSpPr>
          <p:cNvPr id="17" name="Text Placeholder 11"/>
          <p:cNvSpPr>
            <a:spLocks noGrp="1"/>
          </p:cNvSpPr>
          <p:nvPr>
            <p:ph type="body" sz="quarter" idx="13" hasCustomPrompt="1"/>
          </p:nvPr>
        </p:nvSpPr>
        <p:spPr>
          <a:xfrm>
            <a:off x="826058" y="2298555"/>
            <a:ext cx="7772400" cy="434228"/>
          </a:xfrm>
          <a:prstGeom prst="rect">
            <a:avLst/>
          </a:prstGeom>
        </p:spPr>
        <p:txBody>
          <a:bodyPr>
            <a:normAutofit/>
          </a:bodyPr>
          <a:lstStyle>
            <a:lvl1pPr marL="0" indent="0">
              <a:buFontTx/>
              <a:buNone/>
              <a:defRPr sz="2000" b="1" baseline="0">
                <a:solidFill>
                  <a:srgbClr val="DF3030"/>
                </a:solidFill>
                <a:latin typeface="+mj-lt"/>
                <a:cs typeface="Roboto"/>
              </a:defRPr>
            </a:lvl1pPr>
            <a:lvl2pPr marL="457200" indent="0">
              <a:buFontTx/>
              <a:buNone/>
              <a:defRPr>
                <a:solidFill>
                  <a:schemeClr val="bg1"/>
                </a:solidFill>
                <a:latin typeface="Roboto"/>
                <a:cs typeface="Roboto"/>
              </a:defRPr>
            </a:lvl2pPr>
            <a:lvl3pPr marL="914400" indent="0">
              <a:buFontTx/>
              <a:buNone/>
              <a:defRPr>
                <a:solidFill>
                  <a:schemeClr val="bg1"/>
                </a:solidFill>
                <a:latin typeface="Roboto"/>
                <a:cs typeface="Roboto"/>
              </a:defRPr>
            </a:lvl3pPr>
            <a:lvl4pPr marL="1371600" indent="0">
              <a:buFontTx/>
              <a:buNone/>
              <a:defRPr>
                <a:solidFill>
                  <a:schemeClr val="bg1"/>
                </a:solidFill>
                <a:latin typeface="Roboto"/>
                <a:cs typeface="Roboto"/>
              </a:defRPr>
            </a:lvl4pPr>
            <a:lvl5pPr marL="1828800" indent="0">
              <a:buFontTx/>
              <a:buNone/>
              <a:defRPr>
                <a:solidFill>
                  <a:schemeClr val="bg1"/>
                </a:solidFill>
                <a:latin typeface="Roboto"/>
                <a:cs typeface="Roboto"/>
              </a:defRPr>
            </a:lvl5pPr>
          </a:lstStyle>
          <a:p>
            <a:pPr lvl="0"/>
            <a:r>
              <a:rPr lang="en-US" dirty="0"/>
              <a:t>Presenter Name</a:t>
            </a:r>
          </a:p>
        </p:txBody>
      </p:sp>
      <p:sp>
        <p:nvSpPr>
          <p:cNvPr id="20" name="Text Placeholder 11"/>
          <p:cNvSpPr>
            <a:spLocks noGrp="1"/>
          </p:cNvSpPr>
          <p:nvPr>
            <p:ph type="body" sz="quarter" idx="14" hasCustomPrompt="1"/>
          </p:nvPr>
        </p:nvSpPr>
        <p:spPr>
          <a:xfrm>
            <a:off x="826059" y="2629813"/>
            <a:ext cx="7772400" cy="434228"/>
          </a:xfrm>
          <a:prstGeom prst="rect">
            <a:avLst/>
          </a:prstGeom>
        </p:spPr>
        <p:txBody>
          <a:bodyPr>
            <a:normAutofit/>
          </a:bodyPr>
          <a:lstStyle>
            <a:lvl1pPr marL="0" indent="0">
              <a:buFontTx/>
              <a:buNone/>
              <a:defRPr sz="1400" b="0">
                <a:solidFill>
                  <a:srgbClr val="404040"/>
                </a:solidFill>
                <a:latin typeface="+mj-lt"/>
                <a:cs typeface="Roboto"/>
              </a:defRPr>
            </a:lvl1pPr>
            <a:lvl2pPr marL="457200" indent="0">
              <a:buFontTx/>
              <a:buNone/>
              <a:defRPr>
                <a:solidFill>
                  <a:schemeClr val="bg1"/>
                </a:solidFill>
                <a:latin typeface="Roboto"/>
                <a:cs typeface="Roboto"/>
              </a:defRPr>
            </a:lvl2pPr>
            <a:lvl3pPr marL="914400" indent="0">
              <a:buFontTx/>
              <a:buNone/>
              <a:defRPr>
                <a:solidFill>
                  <a:schemeClr val="bg1"/>
                </a:solidFill>
                <a:latin typeface="Roboto"/>
                <a:cs typeface="Roboto"/>
              </a:defRPr>
            </a:lvl3pPr>
            <a:lvl4pPr marL="1371600" indent="0">
              <a:buFontTx/>
              <a:buNone/>
              <a:defRPr>
                <a:solidFill>
                  <a:schemeClr val="bg1"/>
                </a:solidFill>
                <a:latin typeface="Roboto"/>
                <a:cs typeface="Roboto"/>
              </a:defRPr>
            </a:lvl4pPr>
            <a:lvl5pPr marL="1828800" indent="0">
              <a:buFontTx/>
              <a:buNone/>
              <a:defRPr>
                <a:solidFill>
                  <a:schemeClr val="bg1"/>
                </a:solidFill>
                <a:latin typeface="Roboto"/>
                <a:cs typeface="Roboto"/>
              </a:defRPr>
            </a:lvl5pPr>
          </a:lstStyle>
          <a:p>
            <a:pPr lvl="0"/>
            <a:r>
              <a:rPr lang="en-US" dirty="0"/>
              <a:t>Presenter Title</a:t>
            </a:r>
          </a:p>
        </p:txBody>
      </p:sp>
    </p:spTree>
    <p:extLst>
      <p:ext uri="{BB962C8B-B14F-4D97-AF65-F5344CB8AC3E}">
        <p14:creationId xmlns:p14="http://schemas.microsoft.com/office/powerpoint/2010/main" val="179084453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8" name="Picture 7" descr="SEMI_Stnrds Section.JPG"/>
          <p:cNvPicPr>
            <a:picLocks noChangeAspect="1"/>
          </p:cNvPicPr>
          <p:nvPr userDrawn="1"/>
        </p:nvPicPr>
        <p:blipFill>
          <a:blip r:embed="rId2"/>
          <a:srcRect b="12203"/>
          <a:stretch>
            <a:fillRect/>
          </a:stretch>
        </p:blipFill>
        <p:spPr>
          <a:xfrm>
            <a:off x="0" y="0"/>
            <a:ext cx="9144000" cy="6021085"/>
          </a:xfrm>
          <a:prstGeom prst="rect">
            <a:avLst/>
          </a:prstGeom>
        </p:spPr>
      </p:pic>
      <p:sp>
        <p:nvSpPr>
          <p:cNvPr id="2" name="Title 1"/>
          <p:cNvSpPr>
            <a:spLocks noGrp="1"/>
          </p:cNvSpPr>
          <p:nvPr>
            <p:ph type="title" hasCustomPrompt="1"/>
          </p:nvPr>
        </p:nvSpPr>
        <p:spPr>
          <a:xfrm>
            <a:off x="675273" y="2616011"/>
            <a:ext cx="7772400" cy="1362075"/>
          </a:xfrm>
          <a:prstGeom prst="rect">
            <a:avLst/>
          </a:prstGeom>
        </p:spPr>
        <p:txBody>
          <a:bodyPr anchor="ctr"/>
          <a:lstStyle>
            <a:lvl1pPr algn="l">
              <a:defRPr sz="4000" b="0" i="0" cap="none">
                <a:solidFill>
                  <a:srgbClr val="FFFFFF"/>
                </a:solidFill>
                <a:latin typeface="+mj-lt"/>
              </a:defRPr>
            </a:lvl1pPr>
          </a:lstStyle>
          <a:p>
            <a:r>
              <a:rPr lang="en-US" dirty="0"/>
              <a:t>Section Header</a:t>
            </a:r>
          </a:p>
        </p:txBody>
      </p:sp>
      <p:sp>
        <p:nvSpPr>
          <p:cNvPr id="13"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893FAFD6-D314-FA41-87CB-F6BC385DE6BA}" type="slidenum">
              <a:rPr lang="en-US" smtClean="0"/>
              <a:pPr/>
              <a:t>‹#›</a:t>
            </a:fld>
            <a:endParaRPr lang="en-US" dirty="0"/>
          </a:p>
        </p:txBody>
      </p:sp>
    </p:spTree>
    <p:extLst>
      <p:ext uri="{BB962C8B-B14F-4D97-AF65-F5344CB8AC3E}">
        <p14:creationId xmlns:p14="http://schemas.microsoft.com/office/powerpoint/2010/main" val="75080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
        <p:nvSpPr>
          <p:cNvPr id="7" name="Title 1"/>
          <p:cNvSpPr>
            <a:spLocks noGrp="1"/>
          </p:cNvSpPr>
          <p:nvPr>
            <p:ph type="title"/>
          </p:nvPr>
        </p:nvSpPr>
        <p:spPr>
          <a:xfrm>
            <a:off x="465992" y="381000"/>
            <a:ext cx="8238737" cy="803465"/>
          </a:xfrm>
          <a:prstGeom prst="rect">
            <a:avLst/>
          </a:prstGeom>
        </p:spPr>
        <p:txBody>
          <a:bodyPr/>
          <a:lstStyle>
            <a:lvl1pPr>
              <a:defRPr lang="en-US" sz="2400" b="0" kern="1200" dirty="0">
                <a:solidFill>
                  <a:schemeClr val="tx1"/>
                </a:solidFill>
                <a:latin typeface="+mj-lt"/>
                <a:ea typeface="+mj-ea"/>
                <a:cs typeface="Roboto"/>
              </a:defRPr>
            </a:lvl1pPr>
          </a:lstStyle>
          <a:p>
            <a:r>
              <a:rPr lang="en-US" dirty="0"/>
              <a:t>Click to edit Master title style</a:t>
            </a:r>
          </a:p>
        </p:txBody>
      </p:sp>
      <p:sp>
        <p:nvSpPr>
          <p:cNvPr id="8" name="Content Placeholder 2"/>
          <p:cNvSpPr>
            <a:spLocks noGrp="1"/>
          </p:cNvSpPr>
          <p:nvPr>
            <p:ph idx="1"/>
          </p:nvPr>
        </p:nvSpPr>
        <p:spPr>
          <a:xfrm>
            <a:off x="457200" y="1295400"/>
            <a:ext cx="8229600" cy="4811698"/>
          </a:xfrm>
          <a:prstGeom prst="rect">
            <a:avLst/>
          </a:prstGeom>
        </p:spPr>
        <p:txBody>
          <a:bodyPr>
            <a:noAutofit/>
          </a:bodyPr>
          <a:lstStyle>
            <a:lvl1pPr marL="228600" indent="-228600">
              <a:lnSpc>
                <a:spcPct val="100000"/>
              </a:lnSpc>
              <a:spcBef>
                <a:spcPts val="600"/>
              </a:spcBef>
              <a:spcAft>
                <a:spcPts val="0"/>
              </a:spcAft>
              <a:buClr>
                <a:srgbClr val="DF3030"/>
              </a:buClr>
              <a:defRPr sz="2000" b="0" i="0">
                <a:solidFill>
                  <a:srgbClr val="666666"/>
                </a:solidFill>
                <a:latin typeface="+mj-lt"/>
              </a:defRPr>
            </a:lvl1pPr>
            <a:lvl2pPr marL="685800" indent="-228600">
              <a:lnSpc>
                <a:spcPct val="100000"/>
              </a:lnSpc>
              <a:spcBef>
                <a:spcPts val="600"/>
              </a:spcBef>
              <a:spcAft>
                <a:spcPts val="0"/>
              </a:spcAft>
              <a:defRPr sz="1800">
                <a:solidFill>
                  <a:srgbClr val="666666"/>
                </a:solidFill>
                <a:latin typeface="+mj-lt"/>
              </a:defRPr>
            </a:lvl2pPr>
            <a:lvl3pPr marL="1028700" indent="-244475">
              <a:lnSpc>
                <a:spcPct val="100000"/>
              </a:lnSpc>
              <a:spcBef>
                <a:spcPts val="600"/>
              </a:spcBef>
              <a:spcAft>
                <a:spcPts val="0"/>
              </a:spcAft>
              <a:defRPr sz="1600" baseline="0">
                <a:solidFill>
                  <a:srgbClr val="666666"/>
                </a:solidFill>
                <a:latin typeface="+mj-lt"/>
              </a:defRPr>
            </a:lvl3pPr>
            <a:lvl4pPr marL="1257300" indent="-228600">
              <a:lnSpc>
                <a:spcPct val="100000"/>
              </a:lnSpc>
              <a:spcBef>
                <a:spcPts val="600"/>
              </a:spcBef>
              <a:spcAft>
                <a:spcPts val="0"/>
              </a:spcAft>
              <a:defRPr sz="1400">
                <a:solidFill>
                  <a:srgbClr val="666666"/>
                </a:solidFill>
                <a:latin typeface="+mj-lt"/>
              </a:defRPr>
            </a:lvl4pPr>
            <a:lvl5pPr marL="1485900" indent="-222250">
              <a:lnSpc>
                <a:spcPct val="100000"/>
              </a:lnSpc>
              <a:spcBef>
                <a:spcPts val="600"/>
              </a:spcBef>
              <a:spcAft>
                <a:spcPts val="0"/>
              </a:spcAft>
              <a:defRPr sz="1400" baseline="0">
                <a:solidFill>
                  <a:srgbClr val="666666"/>
                </a:solidFill>
                <a:latin typeface="+mj-lt"/>
              </a:defRPr>
            </a:lvl5pPr>
            <a:lvl6pPr marL="1828800" indent="-228600">
              <a:defRPr lang="en-US" sz="1400" kern="1200" baseline="0" dirty="0">
                <a:solidFill>
                  <a:srgbClr val="666666"/>
                </a:solidFill>
                <a:latin typeface="+mj-lt"/>
                <a:ea typeface="+mn-ea"/>
                <a:cs typeface="Roboto"/>
              </a:defRPr>
            </a:lvl6pPr>
            <a:lvl7pPr marL="2171700" indent="-228600">
              <a:buFont typeface="Wingdings" panose="05000000000000000000" pitchFamily="2" charset="2"/>
              <a:buChar char="§"/>
              <a:defRPr lang="en-US" sz="1200" kern="1200" baseline="0" dirty="0">
                <a:solidFill>
                  <a:srgbClr val="666666"/>
                </a:solidFill>
                <a:latin typeface="+mj-lt"/>
                <a:ea typeface="+mn-ea"/>
                <a:cs typeface="Roboto"/>
              </a:defRPr>
            </a:lvl7pPr>
            <a:lvl8pPr marL="2514600" indent="-228600">
              <a:defRPr lang="en-US" sz="1200" kern="1200" baseline="0" dirty="0">
                <a:solidFill>
                  <a:srgbClr val="666666"/>
                </a:solidFill>
                <a:latin typeface="+mj-lt"/>
                <a:ea typeface="+mn-ea"/>
                <a:cs typeface="Roboto"/>
              </a:defRPr>
            </a:lvl8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Tree>
    <p:extLst>
      <p:ext uri="{BB962C8B-B14F-4D97-AF65-F5344CB8AC3E}">
        <p14:creationId xmlns:p14="http://schemas.microsoft.com/office/powerpoint/2010/main" val="66231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
        <p:nvSpPr>
          <p:cNvPr id="8" name="Text Placeholder 2"/>
          <p:cNvSpPr>
            <a:spLocks noGrp="1"/>
          </p:cNvSpPr>
          <p:nvPr>
            <p:ph type="body" idx="1"/>
          </p:nvPr>
        </p:nvSpPr>
        <p:spPr>
          <a:xfrm>
            <a:off x="457200" y="1511300"/>
            <a:ext cx="4040188" cy="639762"/>
          </a:xfrm>
          <a:prstGeom prst="rect">
            <a:avLst/>
          </a:prstGeom>
        </p:spPr>
        <p:txBody>
          <a:bodyPr anchor="t">
            <a:normAutofit/>
          </a:bodyPr>
          <a:lstStyle>
            <a:lvl1pPr marL="0" indent="0">
              <a:buNone/>
              <a:defRPr sz="1600" b="1" i="0">
                <a:solidFill>
                  <a:srgbClr val="DF3030"/>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Content Placeholder 3"/>
          <p:cNvSpPr>
            <a:spLocks noGrp="1"/>
          </p:cNvSpPr>
          <p:nvPr>
            <p:ph sz="half" idx="2"/>
          </p:nvPr>
        </p:nvSpPr>
        <p:spPr>
          <a:xfrm>
            <a:off x="457200" y="1820862"/>
            <a:ext cx="4040188" cy="3951288"/>
          </a:xfrm>
          <a:prstGeom prst="rect">
            <a:avLst/>
          </a:prstGeom>
        </p:spPr>
        <p:txBody>
          <a:bodyPr>
            <a:normAutofit/>
          </a:bodyPr>
          <a:lstStyle>
            <a:lvl1pPr marL="0" indent="-164592">
              <a:buClr>
                <a:srgbClr val="DF3030"/>
              </a:buClr>
              <a:defRPr sz="1600">
                <a:solidFill>
                  <a:srgbClr val="666666"/>
                </a:solidFill>
                <a:latin typeface="+mj-lt"/>
              </a:defRPr>
            </a:lvl1pPr>
            <a:lvl2pPr>
              <a:defRPr sz="1600">
                <a:solidFill>
                  <a:srgbClr val="666666"/>
                </a:solidFill>
                <a:latin typeface="+mj-lt"/>
              </a:defRPr>
            </a:lvl2pPr>
            <a:lvl3pPr>
              <a:defRPr sz="1400">
                <a:solidFill>
                  <a:srgbClr val="666666"/>
                </a:solidFill>
                <a:latin typeface="+mj-lt"/>
              </a:defRPr>
            </a:lvl3pPr>
            <a:lvl4pPr>
              <a:defRPr sz="1200">
                <a:solidFill>
                  <a:srgbClr val="666666"/>
                </a:solidFill>
                <a:latin typeface="+mj-lt"/>
              </a:defRPr>
            </a:lvl4pPr>
            <a:lvl5pPr>
              <a:defRPr sz="1200">
                <a:solidFill>
                  <a:srgbClr val="666666"/>
                </a:solidFill>
                <a:latin typeface="+mj-lt"/>
              </a:defRPr>
            </a:lvl5pPr>
            <a:lvl6pPr>
              <a:defRPr sz="1600"/>
            </a:lvl6pPr>
            <a:lvl7pPr>
              <a:defRPr sz="1600"/>
            </a:lvl7pPr>
            <a:lvl8pPr>
              <a:defRPr sz="1600"/>
            </a:lvl8pPr>
            <a:lvl9pPr>
              <a:defRPr sz="1600"/>
            </a:lvl9pPr>
          </a:lstStyle>
          <a:p>
            <a:pPr lvl="0"/>
            <a:r>
              <a:rPr lang="en-US" dirty="0"/>
              <a:t>Click to edit Master text styles</a:t>
            </a:r>
          </a:p>
        </p:txBody>
      </p:sp>
      <p:sp>
        <p:nvSpPr>
          <p:cNvPr id="10" name="Text Placeholder 4"/>
          <p:cNvSpPr>
            <a:spLocks noGrp="1"/>
          </p:cNvSpPr>
          <p:nvPr>
            <p:ph type="body" sz="quarter" idx="3"/>
          </p:nvPr>
        </p:nvSpPr>
        <p:spPr>
          <a:xfrm>
            <a:off x="4645025" y="1511300"/>
            <a:ext cx="4041775" cy="639762"/>
          </a:xfrm>
          <a:prstGeom prst="rect">
            <a:avLst/>
          </a:prstGeom>
        </p:spPr>
        <p:txBody>
          <a:bodyPr anchor="t">
            <a:normAutofit/>
          </a:bodyPr>
          <a:lstStyle>
            <a:lvl1pPr marL="0" indent="0">
              <a:buNone/>
              <a:defRPr sz="1600" b="1" i="0">
                <a:solidFill>
                  <a:srgbClr val="DF3030"/>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Content Placeholder 5"/>
          <p:cNvSpPr>
            <a:spLocks noGrp="1"/>
          </p:cNvSpPr>
          <p:nvPr>
            <p:ph sz="quarter" idx="4"/>
          </p:nvPr>
        </p:nvSpPr>
        <p:spPr>
          <a:xfrm>
            <a:off x="4645025" y="1820862"/>
            <a:ext cx="4041775" cy="3951288"/>
          </a:xfrm>
          <a:prstGeom prst="rect">
            <a:avLst/>
          </a:prstGeom>
        </p:spPr>
        <p:txBody>
          <a:bodyPr>
            <a:normAutofit/>
          </a:bodyPr>
          <a:lstStyle>
            <a:lvl1pPr marL="0" indent="-164592">
              <a:buClr>
                <a:srgbClr val="DF3030"/>
              </a:buClr>
              <a:defRPr sz="1600">
                <a:solidFill>
                  <a:srgbClr val="666666"/>
                </a:solidFill>
                <a:latin typeface="+mj-lt"/>
              </a:defRPr>
            </a:lvl1pPr>
            <a:lvl2pPr>
              <a:defRPr sz="1600">
                <a:solidFill>
                  <a:srgbClr val="666666"/>
                </a:solidFill>
                <a:latin typeface="+mj-lt"/>
              </a:defRPr>
            </a:lvl2pPr>
            <a:lvl3pPr>
              <a:defRPr sz="1400">
                <a:solidFill>
                  <a:srgbClr val="666666"/>
                </a:solidFill>
                <a:latin typeface="+mj-lt"/>
              </a:defRPr>
            </a:lvl3pPr>
            <a:lvl4pPr>
              <a:defRPr sz="1200">
                <a:solidFill>
                  <a:srgbClr val="666666"/>
                </a:solidFill>
                <a:latin typeface="+mj-lt"/>
              </a:defRPr>
            </a:lvl4pPr>
            <a:lvl5pPr>
              <a:defRPr sz="1200">
                <a:solidFill>
                  <a:srgbClr val="666666"/>
                </a:solidFill>
                <a:latin typeface="+mj-lt"/>
              </a:defRPr>
            </a:lvl5pPr>
            <a:lvl6pPr>
              <a:defRPr sz="1600"/>
            </a:lvl6pPr>
            <a:lvl7pPr>
              <a:defRPr sz="1600"/>
            </a:lvl7pPr>
            <a:lvl8pPr>
              <a:defRPr sz="1600"/>
            </a:lvl8pPr>
            <a:lvl9pPr>
              <a:defRPr sz="1600"/>
            </a:lvl9pPr>
          </a:lstStyle>
          <a:p>
            <a:pPr lvl="0"/>
            <a:r>
              <a:rPr lang="en-US" dirty="0"/>
              <a:t>Click to edit Master text styles</a:t>
            </a:r>
          </a:p>
        </p:txBody>
      </p:sp>
      <p:sp>
        <p:nvSpPr>
          <p:cNvPr id="12" name="Title 1"/>
          <p:cNvSpPr>
            <a:spLocks noGrp="1"/>
          </p:cNvSpPr>
          <p:nvPr>
            <p:ph type="title"/>
          </p:nvPr>
        </p:nvSpPr>
        <p:spPr>
          <a:xfrm>
            <a:off x="465992" y="381000"/>
            <a:ext cx="8238737" cy="803465"/>
          </a:xfrm>
          <a:prstGeom prst="rect">
            <a:avLst/>
          </a:prstGeom>
        </p:spPr>
        <p:txBody>
          <a:bodyPr/>
          <a:lstStyle>
            <a:lvl1pPr>
              <a:defRPr lang="en-US" sz="2400" b="0" kern="1200" dirty="0">
                <a:solidFill>
                  <a:schemeClr val="tx1"/>
                </a:solidFill>
                <a:latin typeface="+mj-lt"/>
                <a:ea typeface="+mj-ea"/>
                <a:cs typeface="Roboto"/>
              </a:defRPr>
            </a:lvl1pPr>
          </a:lstStyle>
          <a:p>
            <a:r>
              <a:rPr lang="en-US" dirty="0"/>
              <a:t>Click to edit Master title style</a:t>
            </a:r>
          </a:p>
        </p:txBody>
      </p:sp>
    </p:spTree>
    <p:extLst>
      <p:ext uri="{BB962C8B-B14F-4D97-AF65-F5344CB8AC3E}">
        <p14:creationId xmlns:p14="http://schemas.microsoft.com/office/powerpoint/2010/main" val="211659800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
        <p:nvSpPr>
          <p:cNvPr id="6" name="Title 1"/>
          <p:cNvSpPr>
            <a:spLocks noGrp="1"/>
          </p:cNvSpPr>
          <p:nvPr>
            <p:ph type="title"/>
          </p:nvPr>
        </p:nvSpPr>
        <p:spPr>
          <a:xfrm>
            <a:off x="465992" y="381000"/>
            <a:ext cx="8238737" cy="803465"/>
          </a:xfrm>
          <a:prstGeom prst="rect">
            <a:avLst/>
          </a:prstGeom>
        </p:spPr>
        <p:txBody>
          <a:bodyPr/>
          <a:lstStyle>
            <a:lvl1pPr>
              <a:defRPr lang="en-US" sz="2400" b="0" kern="1200" dirty="0">
                <a:solidFill>
                  <a:schemeClr val="tx1"/>
                </a:solidFill>
                <a:latin typeface="+mj-lt"/>
                <a:ea typeface="+mj-ea"/>
                <a:cs typeface="Roboto"/>
              </a:defRPr>
            </a:lvl1pPr>
          </a:lstStyle>
          <a:p>
            <a:r>
              <a:rPr lang="en-US" dirty="0"/>
              <a:t>Click to edit Master title style</a:t>
            </a:r>
          </a:p>
        </p:txBody>
      </p:sp>
    </p:spTree>
    <p:extLst>
      <p:ext uri="{BB962C8B-B14F-4D97-AF65-F5344CB8AC3E}">
        <p14:creationId xmlns:p14="http://schemas.microsoft.com/office/powerpoint/2010/main" val="219481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
        <p:nvSpPr>
          <p:cNvPr id="8" name="Content Placeholder 2"/>
          <p:cNvSpPr>
            <a:spLocks noGrp="1"/>
          </p:cNvSpPr>
          <p:nvPr>
            <p:ph idx="1"/>
          </p:nvPr>
        </p:nvSpPr>
        <p:spPr>
          <a:xfrm>
            <a:off x="3575050" y="1511300"/>
            <a:ext cx="5111750" cy="4691063"/>
          </a:xfrm>
          <a:prstGeom prst="rect">
            <a:avLst/>
          </a:prstGeom>
        </p:spPr>
        <p:txBody>
          <a:bodyPr>
            <a:normAutofit/>
          </a:bodyPr>
          <a:lstStyle>
            <a:lvl1pPr marL="0" indent="-164592">
              <a:defRPr sz="2000" b="1">
                <a:solidFill>
                  <a:srgbClr val="DF3030"/>
                </a:solidFill>
                <a:latin typeface="+mj-lt"/>
              </a:defRPr>
            </a:lvl1pPr>
            <a:lvl2pPr>
              <a:defRPr sz="1800">
                <a:latin typeface="+mj-lt"/>
              </a:defRPr>
            </a:lvl2pPr>
            <a:lvl3pPr>
              <a:defRPr sz="1600">
                <a:latin typeface="+mj-lt"/>
              </a:defRPr>
            </a:lvl3pPr>
            <a:lvl4pPr>
              <a:defRPr sz="1400">
                <a:latin typeface="+mj-lt"/>
              </a:defRPr>
            </a:lvl4pPr>
            <a:lvl5pPr>
              <a:defRPr sz="1400">
                <a:latin typeface="+mj-lt"/>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p:nvPr>
        </p:nvSpPr>
        <p:spPr>
          <a:xfrm>
            <a:off x="457200" y="1511300"/>
            <a:ext cx="3008313" cy="4691063"/>
          </a:xfrm>
          <a:prstGeom prst="rect">
            <a:avLst/>
          </a:prstGeom>
        </p:spPr>
        <p:txBody>
          <a:bodyPr/>
          <a:lstStyle>
            <a:lvl1pPr marL="0" indent="0">
              <a:buNone/>
              <a:defRPr sz="1400" b="1">
                <a:solidFill>
                  <a:srgbClr val="DF3030"/>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0" name="Title 1"/>
          <p:cNvSpPr>
            <a:spLocks noGrp="1"/>
          </p:cNvSpPr>
          <p:nvPr>
            <p:ph type="title"/>
          </p:nvPr>
        </p:nvSpPr>
        <p:spPr>
          <a:xfrm>
            <a:off x="465992" y="381000"/>
            <a:ext cx="8238737" cy="803465"/>
          </a:xfrm>
          <a:prstGeom prst="rect">
            <a:avLst/>
          </a:prstGeom>
        </p:spPr>
        <p:txBody>
          <a:bodyPr/>
          <a:lstStyle>
            <a:lvl1pPr>
              <a:defRPr lang="en-US" sz="2400" b="0" kern="1200" dirty="0">
                <a:solidFill>
                  <a:schemeClr val="tx1"/>
                </a:solidFill>
                <a:latin typeface="+mj-lt"/>
                <a:ea typeface="+mj-ea"/>
                <a:cs typeface="Roboto"/>
              </a:defRPr>
            </a:lvl1pPr>
          </a:lstStyle>
          <a:p>
            <a:r>
              <a:rPr lang="en-US" dirty="0"/>
              <a:t>Click to edit Master title style</a:t>
            </a:r>
          </a:p>
        </p:txBody>
      </p:sp>
    </p:spTree>
    <p:extLst>
      <p:ext uri="{BB962C8B-B14F-4D97-AF65-F5344CB8AC3E}">
        <p14:creationId xmlns:p14="http://schemas.microsoft.com/office/powerpoint/2010/main" val="1907194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mj-lt"/>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solidFill>
                  <a:srgbClr val="DF3030"/>
                </a:solidFill>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solidFill>
                  <a:srgbClr val="DF3030"/>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Tree>
    <p:extLst>
      <p:ext uri="{BB962C8B-B14F-4D97-AF65-F5344CB8AC3E}">
        <p14:creationId xmlns:p14="http://schemas.microsoft.com/office/powerpoint/2010/main" val="293793291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600200"/>
            <a:ext cx="7947468" cy="4525963"/>
          </a:xfrm>
          <a:prstGeom prst="rect">
            <a:avLst/>
          </a:prstGeom>
        </p:spPr>
        <p:txBody>
          <a:bodyPr vert="eaVert"/>
          <a:lstStyle>
            <a:lvl1pPr>
              <a:defRPr>
                <a:solidFill>
                  <a:srgbClr val="DF3030"/>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2"/>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
        <p:nvSpPr>
          <p:cNvPr id="14" name="Text Placeholder 5"/>
          <p:cNvSpPr>
            <a:spLocks noGrp="1"/>
          </p:cNvSpPr>
          <p:nvPr>
            <p:ph type="body" sz="quarter" idx="13" hasCustomPrompt="1"/>
          </p:nvPr>
        </p:nvSpPr>
        <p:spPr>
          <a:xfrm>
            <a:off x="457200" y="1239276"/>
            <a:ext cx="8229600" cy="508666"/>
          </a:xfrm>
          <a:prstGeom prst="rect">
            <a:avLst/>
          </a:prstGeom>
        </p:spPr>
        <p:txBody>
          <a:bodyPr>
            <a:normAutofit/>
          </a:bodyPr>
          <a:lstStyle>
            <a:lvl1pPr marL="0" indent="0">
              <a:buFontTx/>
              <a:buNone/>
              <a:defRPr sz="2200" baseline="0">
                <a:solidFill>
                  <a:srgbClr val="404040"/>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a:t>
            </a:r>
          </a:p>
        </p:txBody>
      </p:sp>
      <p:sp>
        <p:nvSpPr>
          <p:cNvPr id="8" name="Title 1"/>
          <p:cNvSpPr>
            <a:spLocks noGrp="1"/>
          </p:cNvSpPr>
          <p:nvPr>
            <p:ph type="title"/>
          </p:nvPr>
        </p:nvSpPr>
        <p:spPr>
          <a:xfrm>
            <a:off x="465992" y="381000"/>
            <a:ext cx="8238737" cy="803465"/>
          </a:xfrm>
          <a:prstGeom prst="rect">
            <a:avLst/>
          </a:prstGeom>
        </p:spPr>
        <p:txBody>
          <a:bodyPr/>
          <a:lstStyle>
            <a:lvl1pPr>
              <a:defRPr lang="en-US" sz="2400" b="0" kern="1200" dirty="0">
                <a:solidFill>
                  <a:schemeClr val="tx1"/>
                </a:solidFill>
                <a:latin typeface="+mj-lt"/>
                <a:ea typeface="+mj-ea"/>
                <a:cs typeface="Roboto"/>
              </a:defRPr>
            </a:lvl1pPr>
          </a:lstStyle>
          <a:p>
            <a:r>
              <a:rPr lang="en-US" dirty="0"/>
              <a:t>Click to edit Master title style</a:t>
            </a:r>
          </a:p>
        </p:txBody>
      </p:sp>
    </p:spTree>
    <p:extLst>
      <p:ext uri="{BB962C8B-B14F-4D97-AF65-F5344CB8AC3E}">
        <p14:creationId xmlns:p14="http://schemas.microsoft.com/office/powerpoint/2010/main" val="201902322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SEMI_Stnrds Master2.JPG"/>
          <p:cNvPicPr>
            <a:picLocks noChangeAspect="1"/>
          </p:cNvPicPr>
          <p:nvPr userDrawn="1"/>
        </p:nvPicPr>
        <p:blipFill>
          <a:blip r:embed="rId13"/>
          <a:stretch>
            <a:fillRect/>
          </a:stretch>
        </p:blipFill>
        <p:spPr>
          <a:xfrm>
            <a:off x="0" y="0"/>
            <a:ext cx="9144000" cy="6858000"/>
          </a:xfrm>
          <a:prstGeom prst="rect">
            <a:avLst/>
          </a:prstGeom>
        </p:spPr>
      </p:pic>
      <p:sp>
        <p:nvSpPr>
          <p:cNvPr id="3" name="Slide Number Placeholder 5"/>
          <p:cNvSpPr>
            <a:spLocks noGrp="1"/>
          </p:cNvSpPr>
          <p:nvPr>
            <p:ph type="sldNum" sz="quarter" idx="4"/>
          </p:nvPr>
        </p:nvSpPr>
        <p:spPr>
          <a:xfrm>
            <a:off x="6553200" y="6401985"/>
            <a:ext cx="2133600" cy="365125"/>
          </a:xfrm>
          <a:prstGeom prst="rect">
            <a:avLst/>
          </a:prstGeom>
        </p:spPr>
        <p:txBody>
          <a:bodyPr anchor="ctr"/>
          <a:lstStyle>
            <a:lvl1pPr algn="r">
              <a:defRPr sz="700">
                <a:solidFill>
                  <a:srgbClr val="A6A6A6"/>
                </a:solidFill>
                <a:latin typeface="+mj-lt"/>
                <a:cs typeface="Roboto"/>
              </a:defRPr>
            </a:lvl1pPr>
          </a:lstStyle>
          <a:p>
            <a:fld id="{3AEC0D09-A8FA-48FE-9BA5-C9AB8935E27F}" type="slidenum">
              <a:rPr lang="en-US" smtClean="0"/>
              <a:pPr/>
              <a:t>‹#›</a:t>
            </a:fld>
            <a:endParaRPr lang="en-US"/>
          </a:p>
        </p:txBody>
      </p:sp>
    </p:spTree>
    <p:extLst>
      <p:ext uri="{BB962C8B-B14F-4D97-AF65-F5344CB8AC3E}">
        <p14:creationId xmlns:p14="http://schemas.microsoft.com/office/powerpoint/2010/main" val="2669018653"/>
      </p:ext>
    </p:extLst>
  </p:cSld>
  <p:clrMap bg1="lt1" tx1="dk1" bg2="lt2" tx2="dk2" accent1="accent1" accent2="accent2" accent3="accent3" accent4="accent4" accent5="accent5" accent6="accent6" hlink="hlink" folHlink="folHlink"/>
  <p:sldLayoutIdLst>
    <p:sldLayoutId id="2147483678" r:id="rId1"/>
    <p:sldLayoutId id="2147483689" r:id="rId2"/>
    <p:sldLayoutId id="2147483690" r:id="rId3"/>
    <p:sldLayoutId id="2147483691" r:id="rId4"/>
    <p:sldLayoutId id="2147483692" r:id="rId5"/>
    <p:sldLayoutId id="2147483693" r:id="rId6"/>
    <p:sldLayoutId id="2147483695" r:id="rId7"/>
    <p:sldLayoutId id="2147483696" r:id="rId8"/>
    <p:sldLayoutId id="2147483697" r:id="rId9"/>
    <p:sldLayoutId id="2147483698" r:id="rId10"/>
    <p:sldLayoutId id="2147483701" r:id="rId11"/>
  </p:sldLayoutIdLst>
  <p:hf hdr="0" ftr="0" dt="0"/>
  <p:txStyles>
    <p:titleStyle>
      <a:lvl1pPr algn="l" defTabSz="457200" rtl="0" eaLnBrk="1" latinLnBrk="0" hangingPunct="1">
        <a:spcBef>
          <a:spcPct val="0"/>
        </a:spcBef>
        <a:buNone/>
        <a:defRPr sz="2800" kern="1200">
          <a:solidFill>
            <a:schemeClr val="tx1"/>
          </a:solidFill>
          <a:latin typeface="Roboto"/>
          <a:ea typeface="+mj-ea"/>
          <a:cs typeface="Roboto"/>
        </a:defRPr>
      </a:lvl1pPr>
    </p:titleStyle>
    <p:bodyStyle>
      <a:lvl1pPr marL="342900" indent="-342900" algn="l" defTabSz="457200" rtl="0" eaLnBrk="1" latinLnBrk="0" hangingPunct="1">
        <a:spcBef>
          <a:spcPts val="600"/>
        </a:spcBef>
        <a:buFont typeface="Arial"/>
        <a:buChar char="•"/>
        <a:defRPr sz="2000" kern="1200">
          <a:solidFill>
            <a:srgbClr val="63A70A"/>
          </a:solidFill>
          <a:latin typeface="Roboto Medium"/>
          <a:ea typeface="+mn-ea"/>
          <a:cs typeface="Roboto"/>
        </a:defRPr>
      </a:lvl1pPr>
      <a:lvl2pPr marL="742950" indent="-285750" algn="l" defTabSz="457200" rtl="0" eaLnBrk="1" latinLnBrk="0" hangingPunct="1">
        <a:spcBef>
          <a:spcPts val="600"/>
        </a:spcBef>
        <a:buFont typeface="Arial"/>
        <a:buChar char="–"/>
        <a:defRPr sz="1800" kern="1200">
          <a:solidFill>
            <a:schemeClr val="tx1"/>
          </a:solidFill>
          <a:latin typeface="Roboto Light"/>
          <a:ea typeface="+mn-ea"/>
          <a:cs typeface="Roboto"/>
        </a:defRPr>
      </a:lvl2pPr>
      <a:lvl3pPr marL="1143000" indent="-228600" algn="l" defTabSz="457200" rtl="0" eaLnBrk="1" latinLnBrk="0" hangingPunct="1">
        <a:spcBef>
          <a:spcPts val="600"/>
        </a:spcBef>
        <a:buFont typeface="Arial"/>
        <a:buChar char="•"/>
        <a:defRPr sz="1600" kern="1200">
          <a:solidFill>
            <a:schemeClr val="tx1"/>
          </a:solidFill>
          <a:latin typeface="Roboto Light"/>
          <a:ea typeface="+mn-ea"/>
          <a:cs typeface="Roboto"/>
        </a:defRPr>
      </a:lvl3pPr>
      <a:lvl4pPr marL="1600200" indent="-228600" algn="l" defTabSz="457200" rtl="0" eaLnBrk="1" latinLnBrk="0" hangingPunct="1">
        <a:spcBef>
          <a:spcPts val="600"/>
        </a:spcBef>
        <a:buFont typeface="Arial"/>
        <a:buChar char="–"/>
        <a:defRPr sz="1400" kern="1200">
          <a:solidFill>
            <a:schemeClr val="tx1"/>
          </a:solidFill>
          <a:latin typeface="Roboto Light"/>
          <a:ea typeface="+mn-ea"/>
          <a:cs typeface="Roboto"/>
        </a:defRPr>
      </a:lvl4pPr>
      <a:lvl5pPr marL="2057400" indent="-228600" algn="l" defTabSz="457200" rtl="0" eaLnBrk="1" latinLnBrk="0" hangingPunct="1">
        <a:spcBef>
          <a:spcPts val="600"/>
        </a:spcBef>
        <a:buFont typeface="Arial"/>
        <a:buChar char="»"/>
        <a:defRPr sz="1400" kern="1200">
          <a:solidFill>
            <a:schemeClr val="tx1"/>
          </a:solidFill>
          <a:latin typeface="Roboto Light"/>
          <a:ea typeface="+mn-ea"/>
          <a:cs typeface="Robot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6"/>
          <p:cNvSpPr>
            <a:spLocks noGrp="1"/>
          </p:cNvSpPr>
          <p:nvPr>
            <p:ph type="ctrTitle"/>
          </p:nvPr>
        </p:nvSpPr>
        <p:spPr/>
        <p:txBody>
          <a:bodyPr>
            <a:normAutofit fontScale="90000"/>
          </a:bodyPr>
          <a:lstStyle/>
          <a:p>
            <a:r>
              <a:rPr lang="en-US" dirty="0"/>
              <a:t>North America TC Chapter</a:t>
            </a:r>
            <a:br>
              <a:rPr lang="en-US" dirty="0"/>
            </a:br>
            <a:r>
              <a:rPr lang="en-US" dirty="0"/>
              <a:t>3D Packaging &amp; Integration (3DP&amp;I)</a:t>
            </a:r>
            <a:br>
              <a:rPr lang="en-US" dirty="0"/>
            </a:br>
            <a:r>
              <a:rPr lang="en-US" dirty="0"/>
              <a:t>Global Technical Committee</a:t>
            </a:r>
          </a:p>
        </p:txBody>
      </p:sp>
      <p:sp>
        <p:nvSpPr>
          <p:cNvPr id="38" name="Text Placeholder 37"/>
          <p:cNvSpPr>
            <a:spLocks noGrp="1"/>
          </p:cNvSpPr>
          <p:nvPr>
            <p:ph type="body" sz="quarter" idx="13"/>
          </p:nvPr>
        </p:nvSpPr>
        <p:spPr/>
        <p:txBody>
          <a:bodyPr/>
          <a:lstStyle/>
          <a:p>
            <a:r>
              <a:rPr lang="en-US" altLang="ja-JP"/>
              <a:t>Liaison Report</a:t>
            </a:r>
            <a:endParaRPr lang="en-US" altLang="ja-JP" dirty="0"/>
          </a:p>
        </p:txBody>
      </p:sp>
      <p:sp>
        <p:nvSpPr>
          <p:cNvPr id="39" name="Text Placeholder 38"/>
          <p:cNvSpPr>
            <a:spLocks noGrp="1"/>
          </p:cNvSpPr>
          <p:nvPr>
            <p:ph type="body" sz="quarter" idx="14"/>
          </p:nvPr>
        </p:nvSpPr>
        <p:spPr>
          <a:xfrm>
            <a:off x="826058" y="2629813"/>
            <a:ext cx="7772400" cy="434228"/>
          </a:xfrm>
        </p:spPr>
        <p:txBody>
          <a:bodyPr>
            <a:noAutofit/>
          </a:bodyPr>
          <a:lstStyle/>
          <a:p>
            <a:r>
              <a:rPr lang="en-US" altLang="ja-JP" dirty="0"/>
              <a:t>April 2020</a:t>
            </a:r>
          </a:p>
          <a:p>
            <a:r>
              <a:rPr lang="en-US" altLang="ja-JP" dirty="0"/>
              <a:t>v1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10</a:t>
            </a:fld>
            <a:endParaRPr lang="en-US"/>
          </a:p>
        </p:txBody>
      </p:sp>
      <p:sp>
        <p:nvSpPr>
          <p:cNvPr id="3" name="Title 2"/>
          <p:cNvSpPr>
            <a:spLocks noGrp="1"/>
          </p:cNvSpPr>
          <p:nvPr>
            <p:ph type="title"/>
          </p:nvPr>
        </p:nvSpPr>
        <p:spPr/>
        <p:txBody>
          <a:bodyPr/>
          <a:lstStyle/>
          <a:p>
            <a:r>
              <a:rPr lang="en-US" dirty="0"/>
              <a:t>Authorized Activities</a:t>
            </a:r>
          </a:p>
        </p:txBody>
      </p:sp>
      <p:graphicFrame>
        <p:nvGraphicFramePr>
          <p:cNvPr id="7" name="Content Placeholder 6"/>
          <p:cNvGraphicFramePr>
            <a:graphicFrameLocks/>
          </p:cNvGraphicFramePr>
          <p:nvPr>
            <p:extLst>
              <p:ext uri="{D42A27DB-BD31-4B8C-83A1-F6EECF244321}">
                <p14:modId xmlns:p14="http://schemas.microsoft.com/office/powerpoint/2010/main" val="197352102"/>
              </p:ext>
            </p:extLst>
          </p:nvPr>
        </p:nvGraphicFramePr>
        <p:xfrm>
          <a:off x="457200" y="1110045"/>
          <a:ext cx="8229599" cy="4820920"/>
        </p:xfrm>
        <a:graphic>
          <a:graphicData uri="http://schemas.openxmlformats.org/drawingml/2006/table">
            <a:tbl>
              <a:tblPr firstRow="1" bandRow="1">
                <a:tableStyleId>{9D7B26C5-4107-4FEC-AEDC-1716B250A1EF}</a:tableStyleId>
              </a:tblPr>
              <a:tblGrid>
                <a:gridCol w="701040">
                  <a:extLst>
                    <a:ext uri="{9D8B030D-6E8A-4147-A177-3AD203B41FA5}">
                      <a16:colId xmlns:a16="http://schemas.microsoft.com/office/drawing/2014/main" val="1555774021"/>
                    </a:ext>
                  </a:extLst>
                </a:gridCol>
                <a:gridCol w="904240">
                  <a:extLst>
                    <a:ext uri="{9D8B030D-6E8A-4147-A177-3AD203B41FA5}">
                      <a16:colId xmlns:a16="http://schemas.microsoft.com/office/drawing/2014/main" val="20616760"/>
                    </a:ext>
                  </a:extLst>
                </a:gridCol>
                <a:gridCol w="1239520">
                  <a:extLst>
                    <a:ext uri="{9D8B030D-6E8A-4147-A177-3AD203B41FA5}">
                      <a16:colId xmlns:a16="http://schemas.microsoft.com/office/drawing/2014/main" val="4233796955"/>
                    </a:ext>
                  </a:extLst>
                </a:gridCol>
                <a:gridCol w="5384799">
                  <a:extLst>
                    <a:ext uri="{9D8B030D-6E8A-4147-A177-3AD203B41FA5}">
                      <a16:colId xmlns:a16="http://schemas.microsoft.com/office/drawing/2014/main" val="417047043"/>
                    </a:ext>
                  </a:extLst>
                </a:gridCol>
              </a:tblGrid>
              <a:tr h="370840">
                <a:tc>
                  <a:txBody>
                    <a:bodyPr/>
                    <a:lstStyle/>
                    <a:p>
                      <a:pPr algn="ctr"/>
                      <a:r>
                        <a:rPr lang="en-US" sz="1400" dirty="0">
                          <a:latin typeface="+mj-lt"/>
                        </a:rPr>
                        <a:t>Doc #</a:t>
                      </a:r>
                      <a:endParaRPr lang="en-US" sz="1400" b="0" dirty="0">
                        <a:latin typeface="+mj-lt"/>
                        <a:cs typeface="Arial" panose="020B0604020202020204" pitchFamily="34" charset="0"/>
                      </a:endParaRPr>
                    </a:p>
                  </a:txBody>
                  <a:tcPr anchor="ctr"/>
                </a:tc>
                <a:tc>
                  <a:txBody>
                    <a:bodyPr/>
                    <a:lstStyle/>
                    <a:p>
                      <a:pPr algn="ctr"/>
                      <a:r>
                        <a:rPr lang="en-US" sz="1400" dirty="0">
                          <a:latin typeface="+mj-lt"/>
                        </a:rPr>
                        <a:t>Type</a:t>
                      </a:r>
                      <a:endParaRPr lang="en-US" sz="1400" b="0" dirty="0">
                        <a:latin typeface="+mj-lt"/>
                        <a:cs typeface="Arial" panose="020B0604020202020204" pitchFamily="34" charset="0"/>
                      </a:endParaRPr>
                    </a:p>
                  </a:txBody>
                  <a:tcPr anchor="ctr"/>
                </a:tc>
                <a:tc>
                  <a:txBody>
                    <a:bodyPr/>
                    <a:lstStyle/>
                    <a:p>
                      <a:pPr algn="ctr"/>
                      <a:r>
                        <a:rPr lang="en-US" sz="1400" dirty="0">
                          <a:latin typeface="+mj-lt"/>
                        </a:rPr>
                        <a:t>SC/TF/CFG</a:t>
                      </a:r>
                      <a:endParaRPr lang="en-US" sz="1400" b="0" dirty="0">
                        <a:latin typeface="+mj-lt"/>
                        <a:cs typeface="Arial" panose="020B0604020202020204" pitchFamily="34" charset="0"/>
                      </a:endParaRPr>
                    </a:p>
                  </a:txBody>
                  <a:tcPr anchor="ctr"/>
                </a:tc>
                <a:tc>
                  <a:txBody>
                    <a:bodyPr/>
                    <a:lstStyle/>
                    <a:p>
                      <a:pPr algn="ctr"/>
                      <a:r>
                        <a:rPr lang="en-US" sz="1400" dirty="0">
                          <a:latin typeface="+mj-lt"/>
                        </a:rPr>
                        <a:t>Document Title/Details</a:t>
                      </a:r>
                      <a:endParaRPr lang="en-US" sz="1400" b="0" dirty="0">
                        <a:latin typeface="+mj-lt"/>
                        <a:cs typeface="Arial" panose="020B0604020202020204" pitchFamily="34" charset="0"/>
                      </a:endParaRPr>
                    </a:p>
                  </a:txBody>
                  <a:tcPr anchor="ctr"/>
                </a:tc>
                <a:extLst>
                  <a:ext uri="{0D108BD9-81ED-4DB2-BD59-A6C34878D82A}">
                    <a16:rowId xmlns:a16="http://schemas.microsoft.com/office/drawing/2014/main" val="3468647342"/>
                  </a:ext>
                </a:extLst>
              </a:tr>
              <a:tr h="605399">
                <a:tc>
                  <a:txBody>
                    <a:bodyPr/>
                    <a:lstStyle/>
                    <a:p>
                      <a:pPr marL="0" marR="18415" algn="ctr" defTabSz="457200" rtl="0" eaLnBrk="1" latinLnBrk="0" hangingPunct="1">
                        <a:spcBef>
                          <a:spcPts val="200"/>
                        </a:spcBef>
                        <a:spcAft>
                          <a:spcPts val="100"/>
                        </a:spcAft>
                      </a:pPr>
                      <a:r>
                        <a:rPr lang="en-US" sz="1400" kern="1200" dirty="0">
                          <a:solidFill>
                            <a:schemeClr val="tx1"/>
                          </a:solidFill>
                          <a:effectLst/>
                          <a:latin typeface="Arial" panose="020B0604020202020204" pitchFamily="34" charset="0"/>
                          <a:ea typeface="+mn-ea"/>
                          <a:cs typeface="+mn-cs"/>
                        </a:rPr>
                        <a:t>-</a:t>
                      </a:r>
                    </a:p>
                  </a:txBody>
                  <a:tcPr marL="8890" marR="8890" marT="0" marB="0"/>
                </a:tc>
                <a:tc>
                  <a:txBody>
                    <a:bodyPr/>
                    <a:lstStyle/>
                    <a:p>
                      <a:pPr marL="18415" marR="18415">
                        <a:spcBef>
                          <a:spcPts val="200"/>
                        </a:spcBef>
                        <a:spcAft>
                          <a:spcPts val="100"/>
                        </a:spcAft>
                      </a:pPr>
                      <a:r>
                        <a:rPr lang="en-US" sz="1400" kern="1200" dirty="0">
                          <a:solidFill>
                            <a:schemeClr val="tx1"/>
                          </a:solidFill>
                          <a:effectLst/>
                          <a:latin typeface="Arial" panose="020B0604020202020204" pitchFamily="34" charset="0"/>
                          <a:ea typeface="+mn-ea"/>
                          <a:cs typeface="+mn-cs"/>
                        </a:rPr>
                        <a:t>TFOF</a:t>
                      </a:r>
                    </a:p>
                  </a:txBody>
                  <a:tcPr marL="8890" marR="8890" marT="0" marB="0"/>
                </a:tc>
                <a:tc>
                  <a:txBody>
                    <a:bodyPr/>
                    <a:lstStyle/>
                    <a:p>
                      <a:pPr marL="18415" marR="18415">
                        <a:spcBef>
                          <a:spcPts val="200"/>
                        </a:spcBef>
                        <a:spcAft>
                          <a:spcPts val="100"/>
                        </a:spcAft>
                      </a:pPr>
                      <a:r>
                        <a:rPr lang="en-US" sz="1400" kern="1200">
                          <a:solidFill>
                            <a:schemeClr val="tx1"/>
                          </a:solidFill>
                          <a:effectLst/>
                          <a:latin typeface="Arial" panose="020B0604020202020204" pitchFamily="34" charset="0"/>
                          <a:ea typeface="+mn-ea"/>
                          <a:cs typeface="+mn-cs"/>
                        </a:rPr>
                        <a:t>PLP Panel TF</a:t>
                      </a:r>
                    </a:p>
                  </a:txBody>
                  <a:tcPr marL="8890" marR="8890" marT="0" marB="0"/>
                </a:tc>
                <a:tc>
                  <a:txBody>
                    <a:bodyPr/>
                    <a:lstStyle/>
                    <a:p>
                      <a:pPr marL="18415" marR="18415">
                        <a:spcBef>
                          <a:spcPts val="200"/>
                        </a:spcBef>
                        <a:spcAft>
                          <a:spcPts val="100"/>
                        </a:spcAft>
                      </a:pPr>
                      <a:r>
                        <a:rPr lang="en-US" sz="1400" kern="1200" dirty="0">
                          <a:solidFill>
                            <a:schemeClr val="tx1"/>
                          </a:solidFill>
                          <a:effectLst/>
                          <a:latin typeface="Arial" panose="020B0604020202020204" pitchFamily="34" charset="0"/>
                          <a:ea typeface="+mn-ea"/>
                          <a:cs typeface="+mn-cs"/>
                        </a:rPr>
                        <a:t>Panel Level Packaging (PLP) Panel TF</a:t>
                      </a:r>
                    </a:p>
                    <a:p>
                      <a:pPr marL="18415" marR="18415">
                        <a:spcBef>
                          <a:spcPts val="200"/>
                        </a:spcBef>
                        <a:spcAft>
                          <a:spcPts val="100"/>
                        </a:spcAft>
                      </a:pPr>
                      <a:r>
                        <a:rPr lang="en-US" sz="1400" b="1" i="1" kern="1200" dirty="0">
                          <a:solidFill>
                            <a:schemeClr val="tx1"/>
                          </a:solidFill>
                          <a:effectLst/>
                          <a:latin typeface="Arial" panose="020B0604020202020204" pitchFamily="34" charset="0"/>
                          <a:ea typeface="+mn-ea"/>
                          <a:cs typeface="+mn-cs"/>
                        </a:rPr>
                        <a:t>– Revision to TFOF: update TF name, charter and scope</a:t>
                      </a:r>
                    </a:p>
                    <a:p>
                      <a:pPr marL="18415" marR="18415">
                        <a:spcBef>
                          <a:spcPts val="200"/>
                        </a:spcBef>
                        <a:spcAft>
                          <a:spcPts val="100"/>
                        </a:spcAft>
                      </a:pPr>
                      <a:endParaRPr lang="en-US" sz="1400" b="1" i="1" kern="1200" dirty="0">
                        <a:solidFill>
                          <a:schemeClr val="tx1"/>
                        </a:solidFill>
                        <a:effectLst/>
                        <a:latin typeface="Arial" panose="020B0604020202020204" pitchFamily="34" charset="0"/>
                        <a:ea typeface="+mn-ea"/>
                        <a:cs typeface="+mn-cs"/>
                      </a:endParaRPr>
                    </a:p>
                  </a:txBody>
                  <a:tcPr marL="8890" marR="8890" marT="0" marB="0"/>
                </a:tc>
                <a:extLst>
                  <a:ext uri="{0D108BD9-81ED-4DB2-BD59-A6C34878D82A}">
                    <a16:rowId xmlns:a16="http://schemas.microsoft.com/office/drawing/2014/main" val="2288918537"/>
                  </a:ext>
                </a:extLst>
              </a:tr>
              <a:tr h="449329">
                <a:tc>
                  <a:txBody>
                    <a:bodyPr/>
                    <a:lstStyle/>
                    <a:p>
                      <a:pPr marL="0" algn="l" defTabSz="457200" rtl="0" eaLnBrk="1" latinLnBrk="0" hangingPunct="1"/>
                      <a:r>
                        <a:rPr lang="en-US" sz="1400" kern="1200" dirty="0">
                          <a:solidFill>
                            <a:schemeClr val="tx1"/>
                          </a:solidFill>
                          <a:effectLst/>
                          <a:latin typeface="Arial" panose="020B0604020202020204" pitchFamily="34" charset="0"/>
                          <a:ea typeface="+mn-ea"/>
                          <a:cs typeface="+mn-cs"/>
                        </a:rPr>
                        <a:t>6555</a:t>
                      </a:r>
                    </a:p>
                  </a:txBody>
                  <a:tcPr/>
                </a:tc>
                <a:tc>
                  <a:txBody>
                    <a:bodyPr/>
                    <a:lstStyle/>
                    <a:p>
                      <a:pPr marL="0" algn="l" defTabSz="457200" rtl="0" eaLnBrk="1" latinLnBrk="0" hangingPunct="1"/>
                      <a:r>
                        <a:rPr lang="en-US" sz="1400" kern="1200" dirty="0">
                          <a:solidFill>
                            <a:schemeClr val="tx1"/>
                          </a:solidFill>
                          <a:effectLst/>
                          <a:latin typeface="Arial" panose="020B0604020202020204" pitchFamily="34" charset="0"/>
                          <a:ea typeface="+mn-ea"/>
                          <a:cs typeface="+mn-cs"/>
                        </a:rPr>
                        <a:t>SNARF</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rPr>
                        <a:t>NA 3DP&amp;I Committee</a:t>
                      </a:r>
                    </a:p>
                    <a:p>
                      <a:pPr marL="0" algn="l" defTabSz="457200" rtl="0" eaLnBrk="1" latinLnBrk="0" hangingPunct="1"/>
                      <a:endParaRPr lang="en-US" sz="1400" kern="1200" dirty="0">
                        <a:solidFill>
                          <a:schemeClr val="tx1"/>
                        </a:solidFill>
                        <a:effectLst/>
                        <a:latin typeface="Arial" panose="020B0604020202020204" pitchFamily="34" charset="0"/>
                        <a:ea typeface="+mn-ea"/>
                        <a:cs typeface="+mn-cs"/>
                      </a:endParaRPr>
                    </a:p>
                  </a:txBody>
                  <a:tcPr/>
                </a:tc>
                <a:tc>
                  <a:txBody>
                    <a:bodyPr/>
                    <a:lstStyle/>
                    <a:p>
                      <a:pPr marL="18415" marR="18415">
                        <a:spcBef>
                          <a:spcPts val="200"/>
                        </a:spcBef>
                        <a:spcAft>
                          <a:spcPts val="100"/>
                        </a:spcAft>
                      </a:pPr>
                      <a:r>
                        <a:rPr lang="en-US" sz="1400" kern="1200" dirty="0">
                          <a:solidFill>
                            <a:schemeClr val="tx1"/>
                          </a:solidFill>
                          <a:effectLst/>
                          <a:latin typeface="Arial" panose="020B0604020202020204" pitchFamily="34" charset="0"/>
                          <a:ea typeface="+mn-ea"/>
                          <a:cs typeface="+mn-cs"/>
                        </a:rPr>
                        <a:t>Reapproval of SEMI 3D9-0914, Guide for Describing Materials Properties for a 300 mm 3DS-IC Wafer Stack</a:t>
                      </a:r>
                    </a:p>
                    <a:p>
                      <a:pPr marL="18415" marR="18415">
                        <a:spcBef>
                          <a:spcPts val="200"/>
                        </a:spcBef>
                        <a:spcAft>
                          <a:spcPts val="100"/>
                        </a:spcAft>
                      </a:pPr>
                      <a:r>
                        <a:rPr lang="en-US" sz="1400" b="1" i="1" kern="1200" dirty="0">
                          <a:solidFill>
                            <a:schemeClr val="tx1"/>
                          </a:solidFill>
                          <a:effectLst/>
                          <a:latin typeface="Arial" panose="020B0604020202020204" pitchFamily="34" charset="0"/>
                          <a:ea typeface="+mn-ea"/>
                          <a:cs typeface="+mn-cs"/>
                        </a:rPr>
                        <a:t>– Authorized new SNARF</a:t>
                      </a:r>
                    </a:p>
                    <a:p>
                      <a:pPr marL="18415" marR="18415">
                        <a:spcBef>
                          <a:spcPts val="200"/>
                        </a:spcBef>
                        <a:spcAft>
                          <a:spcPts val="100"/>
                        </a:spcAft>
                      </a:pPr>
                      <a:endParaRPr lang="en-US" sz="1400" b="1" i="1" kern="1200" dirty="0">
                        <a:solidFill>
                          <a:schemeClr val="tx1"/>
                        </a:solidFill>
                        <a:effectLst/>
                        <a:latin typeface="Arial" panose="020B0604020202020204" pitchFamily="34" charset="0"/>
                        <a:ea typeface="+mn-ea"/>
                        <a:cs typeface="+mn-cs"/>
                      </a:endParaRPr>
                    </a:p>
                  </a:txBody>
                  <a:tcPr marL="8890" marR="8890" marT="0" marB="0"/>
                </a:tc>
                <a:extLst>
                  <a:ext uri="{0D108BD9-81ED-4DB2-BD59-A6C34878D82A}">
                    <a16:rowId xmlns:a16="http://schemas.microsoft.com/office/drawing/2014/main" val="1282774008"/>
                  </a:ext>
                </a:extLst>
              </a:tr>
              <a:tr h="498074">
                <a:tc>
                  <a:txBody>
                    <a:bodyPr/>
                    <a:lstStyle/>
                    <a:p>
                      <a:pPr marL="0" marR="18415" algn="l" defTabSz="457200" rtl="0" eaLnBrk="1" latinLnBrk="0" hangingPunct="1">
                        <a:spcBef>
                          <a:spcPts val="200"/>
                        </a:spcBef>
                        <a:spcAft>
                          <a:spcPts val="100"/>
                        </a:spcAft>
                      </a:pPr>
                      <a:r>
                        <a:rPr lang="en-US" sz="1400" kern="1200" dirty="0">
                          <a:solidFill>
                            <a:schemeClr val="tx1"/>
                          </a:solidFill>
                          <a:effectLst/>
                          <a:latin typeface="Arial" panose="020B0604020202020204" pitchFamily="34" charset="0"/>
                          <a:ea typeface="+mn-ea"/>
                          <a:cs typeface="+mn-cs"/>
                        </a:rPr>
                        <a:t>  6556</a:t>
                      </a:r>
                    </a:p>
                  </a:txBody>
                  <a:tcPr marL="8890" marR="8890" marT="0" marB="0"/>
                </a:tc>
                <a:tc>
                  <a:txBody>
                    <a:bodyPr/>
                    <a:lstStyle/>
                    <a:p>
                      <a:pPr marL="0" algn="l" defTabSz="457200" rtl="0" eaLnBrk="1" latinLnBrk="0" hangingPunct="1"/>
                      <a:r>
                        <a:rPr lang="en-US" sz="1400" kern="1200" dirty="0">
                          <a:solidFill>
                            <a:schemeClr val="tx1"/>
                          </a:solidFill>
                          <a:effectLst/>
                          <a:latin typeface="Arial" panose="020B0604020202020204" pitchFamily="34" charset="0"/>
                          <a:ea typeface="+mn-ea"/>
                          <a:cs typeface="+mn-cs"/>
                        </a:rPr>
                        <a:t>SNARF</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rPr>
                        <a:t>NA 3DP&amp;I Committee</a:t>
                      </a:r>
                    </a:p>
                    <a:p>
                      <a:pPr marL="0" algn="l" defTabSz="457200" rtl="0" eaLnBrk="1" latinLnBrk="0" hangingPunct="1"/>
                      <a:endParaRPr lang="en-US" sz="1400" kern="1200" dirty="0">
                        <a:solidFill>
                          <a:schemeClr val="tx1"/>
                        </a:solidFill>
                        <a:effectLst/>
                        <a:latin typeface="Arial" panose="020B0604020202020204" pitchFamily="34" charset="0"/>
                        <a:ea typeface="+mn-ea"/>
                        <a:cs typeface="+mn-cs"/>
                      </a:endParaRPr>
                    </a:p>
                  </a:txBody>
                  <a:tcPr/>
                </a:tc>
                <a:tc>
                  <a:txBody>
                    <a:bodyPr/>
                    <a:lstStyle/>
                    <a:p>
                      <a:pPr marL="18415" marR="18415">
                        <a:spcBef>
                          <a:spcPts val="200"/>
                        </a:spcBef>
                        <a:spcAft>
                          <a:spcPts val="100"/>
                        </a:spcAft>
                      </a:pPr>
                      <a:r>
                        <a:rPr lang="en-US" sz="1400" kern="1200" dirty="0">
                          <a:solidFill>
                            <a:schemeClr val="tx1"/>
                          </a:solidFill>
                          <a:effectLst/>
                          <a:latin typeface="Arial" panose="020B0604020202020204" pitchFamily="34" charset="0"/>
                          <a:ea typeface="+mn-ea"/>
                          <a:cs typeface="+mn-cs"/>
                        </a:rPr>
                        <a:t>Reapproval of SEMI 3D10-0814, Guide to Describing Materials Properties for Intermediate Wafers for Use in a 300 mm 3DS-IC Wafer Stack</a:t>
                      </a:r>
                    </a:p>
                    <a:p>
                      <a:pPr marL="18415" marR="18415">
                        <a:spcBef>
                          <a:spcPts val="200"/>
                        </a:spcBef>
                        <a:spcAft>
                          <a:spcPts val="100"/>
                        </a:spcAft>
                      </a:pPr>
                      <a:r>
                        <a:rPr lang="en-US" sz="1400" b="1" i="1" kern="1200" dirty="0">
                          <a:solidFill>
                            <a:schemeClr val="tx1"/>
                          </a:solidFill>
                          <a:effectLst/>
                          <a:latin typeface="Arial" panose="020B0604020202020204" pitchFamily="34" charset="0"/>
                          <a:ea typeface="+mn-ea"/>
                          <a:cs typeface="+mn-cs"/>
                        </a:rPr>
                        <a:t>– Authorized new SNARF</a:t>
                      </a:r>
                    </a:p>
                    <a:p>
                      <a:pPr marL="18415" marR="18415">
                        <a:spcBef>
                          <a:spcPts val="200"/>
                        </a:spcBef>
                        <a:spcAft>
                          <a:spcPts val="100"/>
                        </a:spcAft>
                      </a:pPr>
                      <a:endParaRPr lang="en-US" sz="1400" b="1" i="1" kern="1200" dirty="0">
                        <a:solidFill>
                          <a:schemeClr val="tx1"/>
                        </a:solidFill>
                        <a:effectLst/>
                        <a:latin typeface="Arial" panose="020B0604020202020204" pitchFamily="34" charset="0"/>
                        <a:ea typeface="+mn-ea"/>
                        <a:cs typeface="+mn-cs"/>
                      </a:endParaRPr>
                    </a:p>
                  </a:txBody>
                  <a:tcPr marL="8890" marR="8890" marT="0" marB="0"/>
                </a:tc>
                <a:extLst>
                  <a:ext uri="{0D108BD9-81ED-4DB2-BD59-A6C34878D82A}">
                    <a16:rowId xmlns:a16="http://schemas.microsoft.com/office/drawing/2014/main" val="99275003"/>
                  </a:ext>
                </a:extLst>
              </a:tr>
              <a:tr h="449329">
                <a:tc>
                  <a:txBody>
                    <a:bodyPr/>
                    <a:lstStyle/>
                    <a:p>
                      <a:pPr marL="0" marR="18415" algn="l" defTabSz="457200" rtl="0" eaLnBrk="1" latinLnBrk="0" hangingPunct="1">
                        <a:spcBef>
                          <a:spcPts val="200"/>
                        </a:spcBef>
                        <a:spcAft>
                          <a:spcPts val="100"/>
                        </a:spcAft>
                      </a:pPr>
                      <a:r>
                        <a:rPr lang="en-US" sz="1400" kern="1200" dirty="0">
                          <a:solidFill>
                            <a:schemeClr val="tx1"/>
                          </a:solidFill>
                          <a:effectLst/>
                          <a:latin typeface="Arial" panose="020B0604020202020204" pitchFamily="34" charset="0"/>
                          <a:ea typeface="+mn-ea"/>
                          <a:cs typeface="+mn-cs"/>
                        </a:rPr>
                        <a:t>  6557</a:t>
                      </a:r>
                    </a:p>
                  </a:txBody>
                  <a:tcPr marL="8890" marR="8890" marT="0" marB="0"/>
                </a:tc>
                <a:tc>
                  <a:txBody>
                    <a:bodyPr/>
                    <a:lstStyle/>
                    <a:p>
                      <a:pPr marL="0" algn="l" defTabSz="457200" rtl="0" eaLnBrk="1" latinLnBrk="0" hangingPunct="1"/>
                      <a:r>
                        <a:rPr lang="en-US" sz="1400" kern="1200" dirty="0">
                          <a:solidFill>
                            <a:schemeClr val="tx1"/>
                          </a:solidFill>
                          <a:effectLst/>
                          <a:latin typeface="Arial" panose="020B0604020202020204" pitchFamily="34" charset="0"/>
                          <a:ea typeface="+mn-ea"/>
                          <a:cs typeface="+mn-cs"/>
                        </a:rPr>
                        <a:t>SNARF</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rPr>
                        <a:t>NA 3DP&amp;I Committee</a:t>
                      </a:r>
                    </a:p>
                    <a:p>
                      <a:pPr marL="0" algn="l" defTabSz="457200" rtl="0" eaLnBrk="1" latinLnBrk="0" hangingPunct="1"/>
                      <a:endParaRPr lang="en-US" sz="1400" kern="1200" dirty="0">
                        <a:solidFill>
                          <a:schemeClr val="tx1"/>
                        </a:solidFill>
                        <a:effectLst/>
                        <a:latin typeface="Arial" panose="020B0604020202020204" pitchFamily="34" charset="0"/>
                        <a:ea typeface="+mn-ea"/>
                        <a:cs typeface="+mn-cs"/>
                      </a:endParaRPr>
                    </a:p>
                  </a:txBody>
                  <a:tcPr/>
                </a:tc>
                <a:tc>
                  <a:txBody>
                    <a:bodyPr/>
                    <a:lstStyle/>
                    <a:p>
                      <a:pPr marL="18415" marR="18415">
                        <a:spcBef>
                          <a:spcPts val="200"/>
                        </a:spcBef>
                        <a:spcAft>
                          <a:spcPts val="100"/>
                        </a:spcAft>
                      </a:pPr>
                      <a:r>
                        <a:rPr lang="en-US" sz="1400" kern="1200" dirty="0">
                          <a:solidFill>
                            <a:schemeClr val="tx1"/>
                          </a:solidFill>
                          <a:effectLst/>
                          <a:latin typeface="Arial" panose="020B0604020202020204" pitchFamily="34" charset="0"/>
                          <a:ea typeface="+mn-ea"/>
                          <a:cs typeface="+mn-cs"/>
                        </a:rPr>
                        <a:t>Reapproval of SEMI 3D11-1214, Terminology for Through Glass Via and Blind Via in Glass Geometrical Metrology</a:t>
                      </a:r>
                    </a:p>
                    <a:p>
                      <a:pPr marL="18415" marR="18415">
                        <a:spcBef>
                          <a:spcPts val="200"/>
                        </a:spcBef>
                        <a:spcAft>
                          <a:spcPts val="100"/>
                        </a:spcAft>
                      </a:pPr>
                      <a:r>
                        <a:rPr lang="en-US" sz="1400" b="1" i="1" kern="1200" dirty="0">
                          <a:solidFill>
                            <a:schemeClr val="tx1"/>
                          </a:solidFill>
                          <a:effectLst/>
                          <a:latin typeface="Arial" panose="020B0604020202020204" pitchFamily="34" charset="0"/>
                          <a:ea typeface="+mn-ea"/>
                          <a:cs typeface="+mn-cs"/>
                        </a:rPr>
                        <a:t>– Authorized new SNARF</a:t>
                      </a:r>
                    </a:p>
                    <a:p>
                      <a:pPr marL="18415" marR="18415">
                        <a:spcBef>
                          <a:spcPts val="200"/>
                        </a:spcBef>
                        <a:spcAft>
                          <a:spcPts val="100"/>
                        </a:spcAft>
                      </a:pPr>
                      <a:endParaRPr lang="en-US" sz="1400" b="1" i="1" kern="1200" dirty="0">
                        <a:solidFill>
                          <a:schemeClr val="tx1"/>
                        </a:solidFill>
                        <a:effectLst/>
                        <a:latin typeface="Arial" panose="020B0604020202020204" pitchFamily="34" charset="0"/>
                        <a:ea typeface="+mn-ea"/>
                        <a:cs typeface="+mn-cs"/>
                      </a:endParaRPr>
                    </a:p>
                  </a:txBody>
                  <a:tcPr marL="8890" marR="8890" marT="0" marB="0"/>
                </a:tc>
                <a:extLst>
                  <a:ext uri="{0D108BD9-81ED-4DB2-BD59-A6C34878D82A}">
                    <a16:rowId xmlns:a16="http://schemas.microsoft.com/office/drawing/2014/main" val="3878538868"/>
                  </a:ext>
                </a:extLst>
              </a:tr>
              <a:tr h="449329">
                <a:tc>
                  <a:txBody>
                    <a:bodyPr/>
                    <a:lstStyle/>
                    <a:p>
                      <a:pPr marL="0" marR="18415" algn="l" defTabSz="457200" rtl="0" eaLnBrk="1" latinLnBrk="0" hangingPunct="1">
                        <a:spcBef>
                          <a:spcPts val="200"/>
                        </a:spcBef>
                        <a:spcAft>
                          <a:spcPts val="100"/>
                        </a:spcAft>
                      </a:pPr>
                      <a:r>
                        <a:rPr lang="en-US" sz="1400" kern="1200" dirty="0">
                          <a:solidFill>
                            <a:schemeClr val="tx1"/>
                          </a:solidFill>
                          <a:effectLst/>
                          <a:latin typeface="Arial" panose="020B0604020202020204" pitchFamily="34" charset="0"/>
                          <a:ea typeface="+mn-ea"/>
                          <a:cs typeface="+mn-cs"/>
                        </a:rPr>
                        <a:t>  6558</a:t>
                      </a:r>
                    </a:p>
                  </a:txBody>
                  <a:tcPr marL="8890" marR="8890" marT="0" marB="0"/>
                </a:tc>
                <a:tc>
                  <a:txBody>
                    <a:bodyPr/>
                    <a:lstStyle/>
                    <a:p>
                      <a:pPr marL="0" algn="l" defTabSz="457200" rtl="0" eaLnBrk="1" latinLnBrk="0" hangingPunct="1"/>
                      <a:r>
                        <a:rPr lang="en-US" sz="1400" kern="1200" dirty="0">
                          <a:solidFill>
                            <a:schemeClr val="tx1"/>
                          </a:solidFill>
                          <a:effectLst/>
                          <a:latin typeface="Arial" panose="020B0604020202020204" pitchFamily="34" charset="0"/>
                          <a:ea typeface="+mn-ea"/>
                          <a:cs typeface="+mn-cs"/>
                        </a:rPr>
                        <a:t>SNARF</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noProof="0" dirty="0">
                          <a:solidFill>
                            <a:schemeClr val="tx1"/>
                          </a:solidFill>
                          <a:effectLst/>
                          <a:latin typeface="Arial" panose="020B0604020202020204" pitchFamily="34" charset="0"/>
                          <a:ea typeface="+mn-ea"/>
                          <a:cs typeface="+mn-cs"/>
                        </a:rPr>
                        <a:t>NA 3DP&amp;I Committee</a:t>
                      </a:r>
                    </a:p>
                    <a:p>
                      <a:pPr marL="0" algn="l" defTabSz="457200" rtl="0" eaLnBrk="1" latinLnBrk="0" hangingPunct="1"/>
                      <a:endParaRPr lang="en-US" sz="1400" kern="1200" dirty="0">
                        <a:solidFill>
                          <a:schemeClr val="tx1"/>
                        </a:solidFill>
                        <a:effectLst/>
                        <a:latin typeface="Arial" panose="020B0604020202020204" pitchFamily="34" charset="0"/>
                        <a:ea typeface="+mn-ea"/>
                        <a:cs typeface="+mn-cs"/>
                      </a:endParaRPr>
                    </a:p>
                  </a:txBody>
                  <a:tcPr/>
                </a:tc>
                <a:tc>
                  <a:txBody>
                    <a:bodyPr/>
                    <a:lstStyle/>
                    <a:p>
                      <a:pPr marL="18415" marR="18415">
                        <a:spcBef>
                          <a:spcPts val="200"/>
                        </a:spcBef>
                        <a:spcAft>
                          <a:spcPts val="100"/>
                        </a:spcAft>
                      </a:pPr>
                      <a:r>
                        <a:rPr lang="en-US" sz="1400" kern="1200" dirty="0">
                          <a:solidFill>
                            <a:schemeClr val="tx1"/>
                          </a:solidFill>
                          <a:effectLst/>
                          <a:latin typeface="Arial" panose="020B0604020202020204" pitchFamily="34" charset="0"/>
                          <a:ea typeface="+mn-ea"/>
                          <a:cs typeface="+mn-cs"/>
                        </a:rPr>
                        <a:t>Reapproval of SEMI 3D12-0315, Guide for Measuring Flatness and Shape of Low Stiffness Wafers</a:t>
                      </a:r>
                    </a:p>
                    <a:p>
                      <a:pPr marL="18415" marR="18415">
                        <a:spcBef>
                          <a:spcPts val="200"/>
                        </a:spcBef>
                        <a:spcAft>
                          <a:spcPts val="100"/>
                        </a:spcAft>
                      </a:pPr>
                      <a:r>
                        <a:rPr lang="en-US" sz="1400" b="1" i="1" kern="1200" dirty="0">
                          <a:solidFill>
                            <a:schemeClr val="tx1"/>
                          </a:solidFill>
                          <a:effectLst/>
                          <a:latin typeface="Arial" panose="020B0604020202020204" pitchFamily="34" charset="0"/>
                          <a:ea typeface="+mn-ea"/>
                          <a:cs typeface="+mn-cs"/>
                        </a:rPr>
                        <a:t>– Authorized new SNARF</a:t>
                      </a:r>
                    </a:p>
                  </a:txBody>
                  <a:tcPr marL="8890" marR="8890" marT="0" marB="0"/>
                </a:tc>
                <a:extLst>
                  <a:ext uri="{0D108BD9-81ED-4DB2-BD59-A6C34878D82A}">
                    <a16:rowId xmlns:a16="http://schemas.microsoft.com/office/drawing/2014/main" val="1662674748"/>
                  </a:ext>
                </a:extLst>
              </a:tr>
            </a:tbl>
          </a:graphicData>
        </a:graphic>
      </p:graphicFrame>
      <p:sp>
        <p:nvSpPr>
          <p:cNvPr id="10" name="TextBox 9"/>
          <p:cNvSpPr txBox="1"/>
          <p:nvPr/>
        </p:nvSpPr>
        <p:spPr>
          <a:xfrm>
            <a:off x="457200" y="5930965"/>
            <a:ext cx="8220807" cy="430887"/>
          </a:xfrm>
          <a:prstGeom prst="rect">
            <a:avLst/>
          </a:prstGeom>
          <a:noFill/>
        </p:spPr>
        <p:txBody>
          <a:bodyPr wrap="square" rtlCol="0">
            <a:spAutoFit/>
          </a:bodyPr>
          <a:lstStyle/>
          <a:p>
            <a:r>
              <a:rPr lang="en-US" sz="1100" dirty="0">
                <a:latin typeface="+mj-lt"/>
              </a:rPr>
              <a:t>#1: SNARFs and TFOFs are available for review on the SEMI Web site at:</a:t>
            </a:r>
          </a:p>
          <a:p>
            <a:r>
              <a:rPr lang="en-US" sz="1100" u="sng" dirty="0">
                <a:solidFill>
                  <a:srgbClr val="FF0000"/>
                </a:solidFill>
                <a:latin typeface="+mj-lt"/>
              </a:rPr>
              <a:t>http://downloads.semi.org/web/wstdsbal.nsf/TFOFSNARF</a:t>
            </a:r>
          </a:p>
        </p:txBody>
      </p:sp>
    </p:spTree>
    <p:extLst>
      <p:ext uri="{BB962C8B-B14F-4D97-AF65-F5344CB8AC3E}">
        <p14:creationId xmlns:p14="http://schemas.microsoft.com/office/powerpoint/2010/main" val="3085508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BA1C05-A6EB-48B5-9F37-CCA7D7C1E189}"/>
              </a:ext>
            </a:extLst>
          </p:cNvPr>
          <p:cNvSpPr>
            <a:spLocks noGrp="1"/>
          </p:cNvSpPr>
          <p:nvPr>
            <p:ph type="sldNum" sz="quarter" idx="12"/>
          </p:nvPr>
        </p:nvSpPr>
        <p:spPr/>
        <p:txBody>
          <a:bodyPr/>
          <a:lstStyle/>
          <a:p>
            <a:fld id="{3AEC0D09-A8FA-48FE-9BA5-C9AB8935E27F}" type="slidenum">
              <a:rPr lang="en-US" smtClean="0"/>
              <a:pPr/>
              <a:t>11</a:t>
            </a:fld>
            <a:endParaRPr lang="en-US"/>
          </a:p>
        </p:txBody>
      </p:sp>
      <p:sp>
        <p:nvSpPr>
          <p:cNvPr id="3" name="Title 2">
            <a:extLst>
              <a:ext uri="{FF2B5EF4-FFF2-40B4-BE49-F238E27FC236}">
                <a16:creationId xmlns:a16="http://schemas.microsoft.com/office/drawing/2014/main" id="{63FE5474-AB91-4C7D-BB97-E97656DD4770}"/>
              </a:ext>
            </a:extLst>
          </p:cNvPr>
          <p:cNvSpPr>
            <a:spLocks noGrp="1"/>
          </p:cNvSpPr>
          <p:nvPr>
            <p:ph type="title"/>
          </p:nvPr>
        </p:nvSpPr>
        <p:spPr/>
        <p:txBody>
          <a:bodyPr/>
          <a:lstStyle/>
          <a:p>
            <a:r>
              <a:rPr lang="en-US" dirty="0"/>
              <a:t>Other Activities Outside the Letter Ballot Process</a:t>
            </a:r>
          </a:p>
        </p:txBody>
      </p:sp>
      <p:sp>
        <p:nvSpPr>
          <p:cNvPr id="4" name="Content Placeholder 3">
            <a:extLst>
              <a:ext uri="{FF2B5EF4-FFF2-40B4-BE49-F238E27FC236}">
                <a16:creationId xmlns:a16="http://schemas.microsoft.com/office/drawing/2014/main" id="{6EE388AF-7917-410E-903F-B42BE0C6515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452000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12</a:t>
            </a:fld>
            <a:endParaRPr lang="en-US"/>
          </a:p>
        </p:txBody>
      </p:sp>
      <p:sp>
        <p:nvSpPr>
          <p:cNvPr id="3" name="Title 2"/>
          <p:cNvSpPr>
            <a:spLocks noGrp="1"/>
          </p:cNvSpPr>
          <p:nvPr>
            <p:ph type="title"/>
          </p:nvPr>
        </p:nvSpPr>
        <p:spPr/>
        <p:txBody>
          <a:bodyPr/>
          <a:lstStyle/>
          <a:p>
            <a:r>
              <a:rPr lang="en-US" dirty="0"/>
              <a:t>Authorized Ballots</a:t>
            </a:r>
          </a:p>
        </p:txBody>
      </p:sp>
      <p:graphicFrame>
        <p:nvGraphicFramePr>
          <p:cNvPr id="7" name="Content Placeholder 6"/>
          <p:cNvGraphicFramePr>
            <a:graphicFrameLocks/>
          </p:cNvGraphicFramePr>
          <p:nvPr>
            <p:extLst>
              <p:ext uri="{D42A27DB-BD31-4B8C-83A1-F6EECF244321}">
                <p14:modId xmlns:p14="http://schemas.microsoft.com/office/powerpoint/2010/main" val="786629893"/>
              </p:ext>
            </p:extLst>
          </p:nvPr>
        </p:nvGraphicFramePr>
        <p:xfrm>
          <a:off x="457200" y="1110045"/>
          <a:ext cx="8229599" cy="889000"/>
        </p:xfrm>
        <a:graphic>
          <a:graphicData uri="http://schemas.openxmlformats.org/drawingml/2006/table">
            <a:tbl>
              <a:tblPr firstRow="1" bandRow="1">
                <a:tableStyleId>{9D7B26C5-4107-4FEC-AEDC-1716B250A1EF}</a:tableStyleId>
              </a:tblPr>
              <a:tblGrid>
                <a:gridCol w="947530">
                  <a:extLst>
                    <a:ext uri="{9D8B030D-6E8A-4147-A177-3AD203B41FA5}">
                      <a16:colId xmlns:a16="http://schemas.microsoft.com/office/drawing/2014/main" val="1555774021"/>
                    </a:ext>
                  </a:extLst>
                </a:gridCol>
                <a:gridCol w="768627">
                  <a:extLst>
                    <a:ext uri="{9D8B030D-6E8A-4147-A177-3AD203B41FA5}">
                      <a16:colId xmlns:a16="http://schemas.microsoft.com/office/drawing/2014/main" val="20616760"/>
                    </a:ext>
                  </a:extLst>
                </a:gridCol>
                <a:gridCol w="1258956">
                  <a:extLst>
                    <a:ext uri="{9D8B030D-6E8A-4147-A177-3AD203B41FA5}">
                      <a16:colId xmlns:a16="http://schemas.microsoft.com/office/drawing/2014/main" val="4233796955"/>
                    </a:ext>
                  </a:extLst>
                </a:gridCol>
                <a:gridCol w="5254486">
                  <a:extLst>
                    <a:ext uri="{9D8B030D-6E8A-4147-A177-3AD203B41FA5}">
                      <a16:colId xmlns:a16="http://schemas.microsoft.com/office/drawing/2014/main" val="417047043"/>
                    </a:ext>
                  </a:extLst>
                </a:gridCol>
              </a:tblGrid>
              <a:tr h="370840">
                <a:tc>
                  <a:txBody>
                    <a:bodyPr/>
                    <a:lstStyle/>
                    <a:p>
                      <a:pPr algn="ctr">
                        <a:lnSpc>
                          <a:spcPct val="100000"/>
                        </a:lnSpc>
                        <a:spcAft>
                          <a:spcPts val="300"/>
                        </a:spcAft>
                      </a:pPr>
                      <a:r>
                        <a:rPr lang="en-US" sz="1400" dirty="0">
                          <a:latin typeface="+mj-lt"/>
                        </a:rPr>
                        <a:t>Doc #</a:t>
                      </a:r>
                      <a:endParaRPr lang="en-US" sz="1400" b="0" dirty="0">
                        <a:latin typeface="+mj-lt"/>
                        <a:cs typeface="Arial" panose="020B0604020202020204" pitchFamily="34" charset="0"/>
                      </a:endParaRPr>
                    </a:p>
                  </a:txBody>
                  <a:tcPr anchor="ctr"/>
                </a:tc>
                <a:tc>
                  <a:txBody>
                    <a:bodyPr/>
                    <a:lstStyle/>
                    <a:p>
                      <a:pPr algn="ctr">
                        <a:lnSpc>
                          <a:spcPct val="100000"/>
                        </a:lnSpc>
                        <a:spcAft>
                          <a:spcPts val="300"/>
                        </a:spcAft>
                      </a:pPr>
                      <a:r>
                        <a:rPr lang="en-US" sz="1400" dirty="0">
                          <a:latin typeface="+mj-lt"/>
                        </a:rPr>
                        <a:t>When</a:t>
                      </a:r>
                      <a:endParaRPr lang="en-US" sz="1400" b="0" dirty="0">
                        <a:latin typeface="+mj-lt"/>
                        <a:cs typeface="Arial" panose="020B0604020202020204" pitchFamily="34" charset="0"/>
                      </a:endParaRPr>
                    </a:p>
                  </a:txBody>
                  <a:tcPr anchor="ctr"/>
                </a:tc>
                <a:tc>
                  <a:txBody>
                    <a:bodyPr/>
                    <a:lstStyle/>
                    <a:p>
                      <a:pPr algn="ctr">
                        <a:lnSpc>
                          <a:spcPct val="100000"/>
                        </a:lnSpc>
                        <a:spcAft>
                          <a:spcPts val="300"/>
                        </a:spcAft>
                      </a:pPr>
                      <a:r>
                        <a:rPr lang="en-US" sz="1400" dirty="0">
                          <a:latin typeface="+mj-lt"/>
                        </a:rPr>
                        <a:t>TF</a:t>
                      </a:r>
                      <a:endParaRPr lang="en-US" sz="1400" b="0" dirty="0">
                        <a:latin typeface="+mj-lt"/>
                        <a:cs typeface="Arial" panose="020B0604020202020204" pitchFamily="34" charset="0"/>
                      </a:endParaRPr>
                    </a:p>
                  </a:txBody>
                  <a:tcPr anchor="ctr"/>
                </a:tc>
                <a:tc>
                  <a:txBody>
                    <a:bodyPr/>
                    <a:lstStyle/>
                    <a:p>
                      <a:pPr algn="ctr">
                        <a:lnSpc>
                          <a:spcPct val="100000"/>
                        </a:lnSpc>
                        <a:spcAft>
                          <a:spcPts val="300"/>
                        </a:spcAft>
                      </a:pPr>
                      <a:r>
                        <a:rPr lang="en-US" sz="1400" dirty="0">
                          <a:latin typeface="+mj-lt"/>
                        </a:rPr>
                        <a:t>Document Title/Details</a:t>
                      </a:r>
                      <a:endParaRPr lang="en-US" sz="1400" b="0" dirty="0">
                        <a:latin typeface="+mj-lt"/>
                        <a:cs typeface="Arial" panose="020B0604020202020204" pitchFamily="34" charset="0"/>
                      </a:endParaRPr>
                    </a:p>
                  </a:txBody>
                  <a:tcPr anchor="ctr"/>
                </a:tc>
                <a:extLst>
                  <a:ext uri="{0D108BD9-81ED-4DB2-BD59-A6C34878D82A}">
                    <a16:rowId xmlns:a16="http://schemas.microsoft.com/office/drawing/2014/main" val="3468647342"/>
                  </a:ext>
                </a:extLst>
              </a:tr>
              <a:tr h="457200">
                <a:tc>
                  <a:txBody>
                    <a:bodyPr/>
                    <a:lstStyle/>
                    <a:p>
                      <a:r>
                        <a:rPr lang="en-US" sz="1400" dirty="0">
                          <a:effectLst/>
                          <a:latin typeface="Arial" panose="020B0604020202020204" pitchFamily="34" charset="0"/>
                        </a:rPr>
                        <a:t>6591</a:t>
                      </a:r>
                      <a:endParaRPr lang="en-US" sz="1400" dirty="0">
                        <a:effectLst/>
                      </a:endParaRPr>
                    </a:p>
                  </a:txBody>
                  <a:tcPr/>
                </a:tc>
                <a:tc>
                  <a:txBody>
                    <a:bodyPr/>
                    <a:lstStyle/>
                    <a:p>
                      <a:r>
                        <a:rPr lang="en-US" sz="1400" dirty="0">
                          <a:effectLst/>
                          <a:latin typeface="Arial" panose="020B0604020202020204" pitchFamily="34" charset="0"/>
                        </a:rPr>
                        <a:t>Cycle 2-2020</a:t>
                      </a:r>
                      <a:endParaRPr lang="en-US" sz="1400" dirty="0">
                        <a:effectLst/>
                      </a:endParaRPr>
                    </a:p>
                  </a:txBody>
                  <a:tcPr/>
                </a:tc>
                <a:tc>
                  <a:txBody>
                    <a:bodyPr/>
                    <a:lstStyle/>
                    <a:p>
                      <a:r>
                        <a:rPr lang="en-US" sz="1400">
                          <a:effectLst/>
                          <a:latin typeface="Arial" panose="020B0604020202020204" pitchFamily="34" charset="0"/>
                        </a:rPr>
                        <a:t>PLP Panel TF</a:t>
                      </a:r>
                      <a:endParaRPr lang="en-US" sz="1400">
                        <a:effectLst/>
                      </a:endParaRPr>
                    </a:p>
                  </a:txBody>
                  <a:tcPr/>
                </a:tc>
                <a:tc>
                  <a:txBody>
                    <a:bodyPr/>
                    <a:lstStyle/>
                    <a:p>
                      <a:r>
                        <a:rPr lang="en-US" sz="1400" dirty="0">
                          <a:effectLst/>
                          <a:latin typeface="Arial" panose="020B0604020202020204" pitchFamily="34" charset="0"/>
                        </a:rPr>
                        <a:t>Revision to SEMI 3D20-0719, Specification for Panel Substrate Characteristics for Panel Level Packaging (PLP) Applications</a:t>
                      </a:r>
                      <a:endParaRPr lang="en-US" sz="1400" dirty="0">
                        <a:effectLst/>
                      </a:endParaRPr>
                    </a:p>
                  </a:txBody>
                  <a:tcPr/>
                </a:tc>
                <a:extLst>
                  <a:ext uri="{0D108BD9-81ED-4DB2-BD59-A6C34878D82A}">
                    <a16:rowId xmlns:a16="http://schemas.microsoft.com/office/drawing/2014/main" val="336705503"/>
                  </a:ext>
                </a:extLst>
              </a:tr>
            </a:tbl>
          </a:graphicData>
        </a:graphic>
      </p:graphicFrame>
    </p:spTree>
    <p:extLst>
      <p:ext uri="{BB962C8B-B14F-4D97-AF65-F5344CB8AC3E}">
        <p14:creationId xmlns:p14="http://schemas.microsoft.com/office/powerpoint/2010/main" val="2097889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3D8C32-8178-43B2-81CE-3EDA89762B2A}"/>
              </a:ext>
            </a:extLst>
          </p:cNvPr>
          <p:cNvSpPr>
            <a:spLocks noGrp="1"/>
          </p:cNvSpPr>
          <p:nvPr>
            <p:ph type="sldNum" sz="quarter" idx="12"/>
          </p:nvPr>
        </p:nvSpPr>
        <p:spPr/>
        <p:txBody>
          <a:bodyPr/>
          <a:lstStyle/>
          <a:p>
            <a:fld id="{3AEC0D09-A8FA-48FE-9BA5-C9AB8935E27F}" type="slidenum">
              <a:rPr lang="en-US" smtClean="0"/>
              <a:pPr/>
              <a:t>13</a:t>
            </a:fld>
            <a:endParaRPr lang="en-US"/>
          </a:p>
        </p:txBody>
      </p:sp>
      <p:sp>
        <p:nvSpPr>
          <p:cNvPr id="3" name="Title 2">
            <a:extLst>
              <a:ext uri="{FF2B5EF4-FFF2-40B4-BE49-F238E27FC236}">
                <a16:creationId xmlns:a16="http://schemas.microsoft.com/office/drawing/2014/main" id="{6154C5FE-11D9-405D-8349-8CAD31B676AA}"/>
              </a:ext>
            </a:extLst>
          </p:cNvPr>
          <p:cNvSpPr>
            <a:spLocks noGrp="1"/>
          </p:cNvSpPr>
          <p:nvPr>
            <p:ph type="title"/>
          </p:nvPr>
        </p:nvSpPr>
        <p:spPr/>
        <p:txBody>
          <a:bodyPr/>
          <a:lstStyle/>
          <a:p>
            <a:r>
              <a:rPr lang="en-US" dirty="0"/>
              <a:t>Abolished SNARF(s)</a:t>
            </a:r>
          </a:p>
        </p:txBody>
      </p:sp>
      <p:graphicFrame>
        <p:nvGraphicFramePr>
          <p:cNvPr id="5" name="Content Placeholder 4">
            <a:extLst>
              <a:ext uri="{FF2B5EF4-FFF2-40B4-BE49-F238E27FC236}">
                <a16:creationId xmlns:a16="http://schemas.microsoft.com/office/drawing/2014/main" id="{DCE572A8-2189-4FCC-AF4A-B9860B1131C8}"/>
              </a:ext>
            </a:extLst>
          </p:cNvPr>
          <p:cNvGraphicFramePr>
            <a:graphicFrameLocks/>
          </p:cNvGraphicFramePr>
          <p:nvPr>
            <p:extLst>
              <p:ext uri="{D42A27DB-BD31-4B8C-83A1-F6EECF244321}">
                <p14:modId xmlns:p14="http://schemas.microsoft.com/office/powerpoint/2010/main" val="4017294839"/>
              </p:ext>
            </p:extLst>
          </p:nvPr>
        </p:nvGraphicFramePr>
        <p:xfrm>
          <a:off x="457200" y="1295400"/>
          <a:ext cx="8229600" cy="1315720"/>
        </p:xfrm>
        <a:graphic>
          <a:graphicData uri="http://schemas.openxmlformats.org/drawingml/2006/table">
            <a:tbl>
              <a:tblPr firstRow="1" bandRow="1">
                <a:tableStyleId>{616DA210-FB5B-4158-B5E0-FEB733F419BA}</a:tableStyleId>
              </a:tblPr>
              <a:tblGrid>
                <a:gridCol w="1036320">
                  <a:extLst>
                    <a:ext uri="{9D8B030D-6E8A-4147-A177-3AD203B41FA5}">
                      <a16:colId xmlns:a16="http://schemas.microsoft.com/office/drawing/2014/main" val="3958750897"/>
                    </a:ext>
                  </a:extLst>
                </a:gridCol>
                <a:gridCol w="1249680">
                  <a:extLst>
                    <a:ext uri="{9D8B030D-6E8A-4147-A177-3AD203B41FA5}">
                      <a16:colId xmlns:a16="http://schemas.microsoft.com/office/drawing/2014/main" val="3539130256"/>
                    </a:ext>
                  </a:extLst>
                </a:gridCol>
                <a:gridCol w="5943600">
                  <a:extLst>
                    <a:ext uri="{9D8B030D-6E8A-4147-A177-3AD203B41FA5}">
                      <a16:colId xmlns:a16="http://schemas.microsoft.com/office/drawing/2014/main" val="3472415119"/>
                    </a:ext>
                  </a:extLst>
                </a:gridCol>
              </a:tblGrid>
              <a:tr h="370840">
                <a:tc>
                  <a:txBody>
                    <a:bodyPr/>
                    <a:lstStyle/>
                    <a:p>
                      <a:pPr algn="ctr">
                        <a:lnSpc>
                          <a:spcPct val="100000"/>
                        </a:lnSpc>
                        <a:spcAft>
                          <a:spcPts val="300"/>
                        </a:spcAft>
                      </a:pPr>
                      <a:r>
                        <a:rPr lang="en-US" sz="1400" dirty="0">
                          <a:latin typeface="+mj-lt"/>
                        </a:rPr>
                        <a:t>Doc #</a:t>
                      </a:r>
                      <a:endParaRPr lang="en-US" sz="1400" b="1" i="0" dirty="0">
                        <a:latin typeface="+mj-lt"/>
                      </a:endParaRPr>
                    </a:p>
                  </a:txBody>
                  <a:tcPr/>
                </a:tc>
                <a:tc>
                  <a:txBody>
                    <a:bodyPr/>
                    <a:lstStyle/>
                    <a:p>
                      <a:pPr algn="ctr">
                        <a:lnSpc>
                          <a:spcPct val="100000"/>
                        </a:lnSpc>
                        <a:spcAft>
                          <a:spcPts val="300"/>
                        </a:spcAft>
                      </a:pPr>
                      <a:r>
                        <a:rPr lang="en-US" sz="1400" b="1" i="0" dirty="0">
                          <a:latin typeface="+mj-lt"/>
                        </a:rPr>
                        <a:t>TF</a:t>
                      </a:r>
                    </a:p>
                  </a:txBody>
                  <a:tcPr/>
                </a:tc>
                <a:tc>
                  <a:txBody>
                    <a:bodyPr/>
                    <a:lstStyle/>
                    <a:p>
                      <a:pPr algn="ctr">
                        <a:lnSpc>
                          <a:spcPct val="100000"/>
                        </a:lnSpc>
                        <a:spcAft>
                          <a:spcPts val="300"/>
                        </a:spcAft>
                      </a:pPr>
                      <a:r>
                        <a:rPr lang="en-US" sz="1400" dirty="0">
                          <a:latin typeface="+mj-lt"/>
                        </a:rPr>
                        <a:t>Title/Details</a:t>
                      </a:r>
                      <a:endParaRPr lang="en-US" sz="1400" b="1" i="0" dirty="0">
                        <a:latin typeface="+mj-lt"/>
                      </a:endParaRPr>
                    </a:p>
                  </a:txBody>
                  <a:tcPr/>
                </a:tc>
                <a:extLst>
                  <a:ext uri="{0D108BD9-81ED-4DB2-BD59-A6C34878D82A}">
                    <a16:rowId xmlns:a16="http://schemas.microsoft.com/office/drawing/2014/main" val="530065305"/>
                  </a:ext>
                </a:extLst>
              </a:tr>
              <a:tr h="370840">
                <a:tc>
                  <a:txBody>
                    <a:bodyPr/>
                    <a:lstStyle/>
                    <a:p>
                      <a:r>
                        <a:rPr lang="en-US" sz="1400">
                          <a:effectLst/>
                          <a:latin typeface="Arial" panose="020B0604020202020204" pitchFamily="34" charset="0"/>
                        </a:rPr>
                        <a:t>6558</a:t>
                      </a:r>
                      <a:endParaRPr lang="en-US" sz="1400">
                        <a:effectLst/>
                      </a:endParaRPr>
                    </a:p>
                  </a:txBody>
                  <a:tcPr/>
                </a:tc>
                <a:tc>
                  <a:txBody>
                    <a:bodyPr/>
                    <a:lstStyle/>
                    <a:p>
                      <a:r>
                        <a:rPr lang="en-US" sz="1400">
                          <a:effectLst/>
                          <a:latin typeface="Arial" panose="020B0604020202020204" pitchFamily="34" charset="0"/>
                        </a:rPr>
                        <a:t>NA 3DP&amp;I Committee</a:t>
                      </a:r>
                      <a:endParaRPr lang="en-US" sz="1400">
                        <a:effectLst/>
                      </a:endParaRPr>
                    </a:p>
                  </a:txBody>
                  <a:tcPr/>
                </a:tc>
                <a:tc>
                  <a:txBody>
                    <a:bodyPr/>
                    <a:lstStyle/>
                    <a:p>
                      <a:r>
                        <a:rPr lang="en-US" sz="1400" dirty="0">
                          <a:effectLst/>
                          <a:latin typeface="Arial" panose="020B0604020202020204" pitchFamily="34" charset="0"/>
                        </a:rPr>
                        <a:t>Reapproval of SEMI 3D12-0315, Guide for Measuring Flatness and Shape of Low Stiffness Wafers</a:t>
                      </a:r>
                      <a:br>
                        <a:rPr lang="en-US" sz="1400" dirty="0">
                          <a:effectLst/>
                        </a:rPr>
                      </a:br>
                      <a:r>
                        <a:rPr lang="en-US" sz="1400" b="1" i="1" dirty="0">
                          <a:effectLst/>
                          <a:latin typeface="Arial" panose="020B0604020202020204" pitchFamily="34" charset="0"/>
                        </a:rPr>
                        <a:t>– Reapproval ballot failed Committee review, issue LI SNARF to address negatives.</a:t>
                      </a:r>
                      <a:endParaRPr lang="en-US" sz="1400" dirty="0">
                        <a:effectLst/>
                      </a:endParaRPr>
                    </a:p>
                  </a:txBody>
                  <a:tcPr/>
                </a:tc>
                <a:extLst>
                  <a:ext uri="{0D108BD9-81ED-4DB2-BD59-A6C34878D82A}">
                    <a16:rowId xmlns:a16="http://schemas.microsoft.com/office/drawing/2014/main" val="2310023093"/>
                  </a:ext>
                </a:extLst>
              </a:tr>
            </a:tbl>
          </a:graphicData>
        </a:graphic>
      </p:graphicFrame>
    </p:spTree>
    <p:extLst>
      <p:ext uri="{BB962C8B-B14F-4D97-AF65-F5344CB8AC3E}">
        <p14:creationId xmlns:p14="http://schemas.microsoft.com/office/powerpoint/2010/main" val="2249006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14</a:t>
            </a:fld>
            <a:endParaRPr lang="en-US"/>
          </a:p>
        </p:txBody>
      </p:sp>
      <p:sp>
        <p:nvSpPr>
          <p:cNvPr id="3" name="Title 2"/>
          <p:cNvSpPr>
            <a:spLocks noGrp="1"/>
          </p:cNvSpPr>
          <p:nvPr>
            <p:ph type="title"/>
          </p:nvPr>
        </p:nvSpPr>
        <p:spPr/>
        <p:txBody>
          <a:bodyPr/>
          <a:lstStyle/>
          <a:p>
            <a:r>
              <a:rPr lang="en-US" dirty="0"/>
              <a:t>Task Force Highlights (from Spring Meetings)</a:t>
            </a:r>
          </a:p>
        </p:txBody>
      </p:sp>
      <p:sp>
        <p:nvSpPr>
          <p:cNvPr id="4" name="Content Placeholder 3"/>
          <p:cNvSpPr>
            <a:spLocks noGrp="1"/>
          </p:cNvSpPr>
          <p:nvPr>
            <p:ph idx="1"/>
          </p:nvPr>
        </p:nvSpPr>
        <p:spPr/>
        <p:txBody>
          <a:bodyPr/>
          <a:lstStyle/>
          <a:p>
            <a:r>
              <a:rPr lang="en-US" dirty="0"/>
              <a:t>Bonded Wafer Stacks TF and Inspection &amp; Metrology TF met jointly</a:t>
            </a:r>
          </a:p>
          <a:p>
            <a:pPr lvl="1"/>
            <a:r>
              <a:rPr lang="en-US" dirty="0"/>
              <a:t>Reviewed ballot 6631, Line Item Revision to SEMI 3D12-0315, Guide for Measuring Flatness and Shape of Low Stiffness Wafers</a:t>
            </a:r>
          </a:p>
          <a:p>
            <a:pPr lvl="2"/>
            <a:r>
              <a:rPr lang="en-US" dirty="0"/>
              <a:t>TF plans to ask TC Chapter to pass L1 related but not technically persuasive and L2 is superclean, no rejects.</a:t>
            </a:r>
          </a:p>
          <a:p>
            <a:pPr lvl="2"/>
            <a:r>
              <a:rPr lang="en-US" dirty="0"/>
              <a:t>NA plans to transfer Letter Ballot Review to Japan Chapter</a:t>
            </a:r>
          </a:p>
          <a:p>
            <a:pPr lvl="2"/>
            <a:endParaRPr lang="en-US" dirty="0"/>
          </a:p>
          <a:p>
            <a:r>
              <a:rPr lang="en-US" dirty="0"/>
              <a:t>Panel Level Packaging (PLP) Panel TF</a:t>
            </a:r>
          </a:p>
          <a:p>
            <a:pPr lvl="1"/>
            <a:r>
              <a:rPr lang="en-US" dirty="0"/>
              <a:t>6591: Revision to SEMI 3D20-0719, Specification for Panel Substrate Characteristics for Panel Level Packaging (PLP) Applications</a:t>
            </a:r>
          </a:p>
          <a:p>
            <a:pPr lvl="2"/>
            <a:r>
              <a:rPr lang="en-US" dirty="0"/>
              <a:t>TF plans to ask TC Chapter to fail ballot 6591 and return to TF for rework and </a:t>
            </a:r>
            <a:r>
              <a:rPr lang="en-US" dirty="0" err="1"/>
              <a:t>reballot</a:t>
            </a:r>
            <a:endParaRPr lang="en-US" dirty="0"/>
          </a:p>
          <a:p>
            <a:pPr lvl="2"/>
            <a:r>
              <a:rPr lang="en-US" dirty="0"/>
              <a:t>NA plans to transfer Letter Ballot Review to Japan Chapter</a:t>
            </a:r>
          </a:p>
          <a:p>
            <a:pPr lvl="2"/>
            <a:endParaRPr lang="en-US" dirty="0"/>
          </a:p>
          <a:p>
            <a:endParaRPr lang="en-US" dirty="0"/>
          </a:p>
        </p:txBody>
      </p:sp>
    </p:spTree>
    <p:extLst>
      <p:ext uri="{BB962C8B-B14F-4D97-AF65-F5344CB8AC3E}">
        <p14:creationId xmlns:p14="http://schemas.microsoft.com/office/powerpoint/2010/main" val="2844943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15</a:t>
            </a:fld>
            <a:endParaRPr lang="en-US"/>
          </a:p>
        </p:txBody>
      </p:sp>
      <p:sp>
        <p:nvSpPr>
          <p:cNvPr id="3" name="Title 2"/>
          <p:cNvSpPr>
            <a:spLocks noGrp="1"/>
          </p:cNvSpPr>
          <p:nvPr>
            <p:ph type="title"/>
          </p:nvPr>
        </p:nvSpPr>
        <p:spPr/>
        <p:txBody>
          <a:bodyPr/>
          <a:lstStyle/>
          <a:p>
            <a:r>
              <a:rPr lang="en-US" dirty="0"/>
              <a:t>Task Force Highlights (2/2)</a:t>
            </a:r>
          </a:p>
        </p:txBody>
      </p:sp>
      <p:sp>
        <p:nvSpPr>
          <p:cNvPr id="4" name="Content Placeholder 3"/>
          <p:cNvSpPr>
            <a:spLocks noGrp="1"/>
          </p:cNvSpPr>
          <p:nvPr>
            <p:ph idx="1"/>
          </p:nvPr>
        </p:nvSpPr>
        <p:spPr/>
        <p:txBody>
          <a:bodyPr/>
          <a:lstStyle/>
          <a:p>
            <a:r>
              <a:rPr lang="en-US" dirty="0"/>
              <a:t>Panel Level Packaging (PLP) Panel TF</a:t>
            </a:r>
          </a:p>
          <a:p>
            <a:pPr lvl="1"/>
            <a:r>
              <a:rPr lang="en-US" dirty="0"/>
              <a:t>Authorized Ballot for Cycle 1, or 2-2020</a:t>
            </a:r>
          </a:p>
          <a:p>
            <a:pPr lvl="2"/>
            <a:r>
              <a:rPr lang="en-US" dirty="0"/>
              <a:t>6591: Revision to SEMI 3D20-0719, Specification for Panel Substrate Characteristics for Panel Level Packaging (PLP) Applications</a:t>
            </a:r>
          </a:p>
          <a:p>
            <a:pPr lvl="3"/>
            <a:r>
              <a:rPr lang="en-US" dirty="0"/>
              <a:t>Parameters to pull from Appendix to Requirements section of the standard</a:t>
            </a:r>
          </a:p>
          <a:p>
            <a:pPr lvl="1"/>
            <a:r>
              <a:rPr lang="en-US" dirty="0"/>
              <a:t>Meets via Web &amp; teleconference monthly to discuss next steps</a:t>
            </a:r>
          </a:p>
          <a:p>
            <a:pPr lvl="2"/>
            <a:r>
              <a:rPr lang="en-US" dirty="0"/>
              <a:t>To be added to the distribution, please contact Laura Nguyen (lnguyen@semi.org)	</a:t>
            </a:r>
          </a:p>
          <a:p>
            <a:endParaRPr lang="en-US" dirty="0"/>
          </a:p>
        </p:txBody>
      </p:sp>
    </p:spTree>
    <p:extLst>
      <p:ext uri="{BB962C8B-B14F-4D97-AF65-F5344CB8AC3E}">
        <p14:creationId xmlns:p14="http://schemas.microsoft.com/office/powerpoint/2010/main" val="626694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5-Year Review  </a:t>
            </a:r>
          </a:p>
        </p:txBody>
      </p:sp>
      <p:graphicFrame>
        <p:nvGraphicFramePr>
          <p:cNvPr id="4" name="Content Placeholder 4">
            <a:extLst>
              <a:ext uri="{FF2B5EF4-FFF2-40B4-BE49-F238E27FC236}">
                <a16:creationId xmlns:a16="http://schemas.microsoft.com/office/drawing/2014/main" id="{237B82A2-FFFC-4801-9C1A-52C28B0E6CC2}"/>
              </a:ext>
            </a:extLst>
          </p:cNvPr>
          <p:cNvGraphicFramePr>
            <a:graphicFrameLocks/>
          </p:cNvGraphicFramePr>
          <p:nvPr/>
        </p:nvGraphicFramePr>
        <p:xfrm>
          <a:off x="457199" y="1388265"/>
          <a:ext cx="8229601" cy="1838325"/>
        </p:xfrm>
        <a:graphic>
          <a:graphicData uri="http://schemas.openxmlformats.org/drawingml/2006/table">
            <a:tbl>
              <a:tblPr firstRow="1" bandRow="1">
                <a:tableStyleId>{D27102A9-8310-4765-A935-A1911B00CA55}</a:tableStyleId>
              </a:tblPr>
              <a:tblGrid>
                <a:gridCol w="1554480">
                  <a:extLst>
                    <a:ext uri="{9D8B030D-6E8A-4147-A177-3AD203B41FA5}">
                      <a16:colId xmlns:a16="http://schemas.microsoft.com/office/drawing/2014/main" val="956010929"/>
                    </a:ext>
                  </a:extLst>
                </a:gridCol>
                <a:gridCol w="4132363">
                  <a:extLst>
                    <a:ext uri="{9D8B030D-6E8A-4147-A177-3AD203B41FA5}">
                      <a16:colId xmlns:a16="http://schemas.microsoft.com/office/drawing/2014/main" val="781154579"/>
                    </a:ext>
                  </a:extLst>
                </a:gridCol>
                <a:gridCol w="952948">
                  <a:extLst>
                    <a:ext uri="{9D8B030D-6E8A-4147-A177-3AD203B41FA5}">
                      <a16:colId xmlns:a16="http://schemas.microsoft.com/office/drawing/2014/main" val="90378574"/>
                    </a:ext>
                  </a:extLst>
                </a:gridCol>
                <a:gridCol w="1589810">
                  <a:extLst>
                    <a:ext uri="{9D8B030D-6E8A-4147-A177-3AD203B41FA5}">
                      <a16:colId xmlns:a16="http://schemas.microsoft.com/office/drawing/2014/main" val="1047932588"/>
                    </a:ext>
                  </a:extLst>
                </a:gridCol>
              </a:tblGrid>
              <a:tr h="448941">
                <a:tc>
                  <a:txBody>
                    <a:bodyPr/>
                    <a:lstStyle/>
                    <a:p>
                      <a:pPr algn="ctr"/>
                      <a:r>
                        <a:rPr lang="en-US" sz="1200" dirty="0">
                          <a:latin typeface="+mj-lt"/>
                        </a:rPr>
                        <a:t>Designation #</a:t>
                      </a:r>
                    </a:p>
                  </a:txBody>
                  <a:tcPr/>
                </a:tc>
                <a:tc>
                  <a:txBody>
                    <a:bodyPr/>
                    <a:lstStyle/>
                    <a:p>
                      <a:pPr algn="ctr"/>
                      <a:r>
                        <a:rPr lang="en-US" sz="1200" dirty="0">
                          <a:latin typeface="+mj-lt"/>
                        </a:rPr>
                        <a:t>Standard</a:t>
                      </a:r>
                      <a:r>
                        <a:rPr lang="en-US" sz="1200" baseline="0" dirty="0">
                          <a:latin typeface="+mj-lt"/>
                        </a:rPr>
                        <a:t> Title</a:t>
                      </a:r>
                      <a:endParaRPr lang="en-US" sz="1200" dirty="0">
                        <a:latin typeface="+mj-lt"/>
                      </a:endParaRPr>
                    </a:p>
                  </a:txBody>
                  <a:tcPr/>
                </a:tc>
                <a:tc>
                  <a:txBody>
                    <a:bodyPr/>
                    <a:lstStyle/>
                    <a:p>
                      <a:pPr algn="ctr"/>
                      <a:r>
                        <a:rPr lang="en-US" sz="1200" dirty="0">
                          <a:latin typeface="+mj-lt"/>
                        </a:rPr>
                        <a:t>Action</a:t>
                      </a:r>
                      <a:r>
                        <a:rPr lang="en-US" sz="1200" baseline="0" dirty="0">
                          <a:latin typeface="+mj-lt"/>
                        </a:rPr>
                        <a:t> By</a:t>
                      </a:r>
                      <a:endParaRPr lang="en-US" sz="1200" dirty="0">
                        <a:latin typeface="+mj-lt"/>
                      </a:endParaRPr>
                    </a:p>
                  </a:txBody>
                  <a:tcPr/>
                </a:tc>
                <a:tc>
                  <a:txBody>
                    <a:bodyPr/>
                    <a:lstStyle/>
                    <a:p>
                      <a:pPr algn="ctr"/>
                      <a:r>
                        <a:rPr lang="en-US" sz="1200">
                          <a:latin typeface="+mj-lt"/>
                        </a:rPr>
                        <a:t>Original TF assigned</a:t>
                      </a:r>
                      <a:r>
                        <a:rPr lang="en-US" sz="1200" baseline="0">
                          <a:latin typeface="+mj-lt"/>
                        </a:rPr>
                        <a:t> to</a:t>
                      </a:r>
                      <a:endParaRPr lang="en-US" sz="1200" dirty="0">
                        <a:latin typeface="+mj-lt"/>
                      </a:endParaRPr>
                    </a:p>
                  </a:txBody>
                  <a:tcPr/>
                </a:tc>
                <a:extLst>
                  <a:ext uri="{0D108BD9-81ED-4DB2-BD59-A6C34878D82A}">
                    <a16:rowId xmlns:a16="http://schemas.microsoft.com/office/drawing/2014/main" val="1179086569"/>
                  </a:ext>
                </a:extLst>
              </a:tr>
              <a:tr h="527845">
                <a:tc>
                  <a:txBody>
                    <a:bodyPr/>
                    <a:lstStyle/>
                    <a:p>
                      <a:pPr algn="l" fontAlgn="b"/>
                      <a:r>
                        <a:rPr lang="en-US" sz="1200" b="0" i="0" u="none" strike="noStrike">
                          <a:effectLst/>
                          <a:latin typeface="Arial" panose="020B0604020202020204" pitchFamily="34" charset="0"/>
                        </a:rPr>
                        <a:t>SEMI 3D13-0715</a:t>
                      </a:r>
                    </a:p>
                  </a:txBody>
                  <a:tcPr marL="9525" marR="9525" marT="9525" marB="0"/>
                </a:tc>
                <a:tc>
                  <a:txBody>
                    <a:bodyPr/>
                    <a:lstStyle/>
                    <a:p>
                      <a:pPr algn="l" fontAlgn="b"/>
                      <a:r>
                        <a:rPr lang="en-US" sz="1200" b="0" i="0" u="none" strike="noStrike">
                          <a:effectLst/>
                          <a:latin typeface="Arial" panose="020B0604020202020204" pitchFamily="34" charset="0"/>
                        </a:rPr>
                        <a:t>Guide for Measuring Voids in Bonded Wafer Stacks</a:t>
                      </a:r>
                    </a:p>
                  </a:txBody>
                  <a:tcPr marL="9525" marR="9525" marT="9525" marB="0"/>
                </a:tc>
                <a:tc>
                  <a:txBody>
                    <a:bodyPr/>
                    <a:lstStyle/>
                    <a:p>
                      <a:pPr marL="0" algn="l" defTabSz="457200" rtl="0" eaLnBrk="1" latinLnBrk="0" hangingPunct="1"/>
                      <a:r>
                        <a:rPr lang="en-US" sz="1200" kern="1200" dirty="0">
                          <a:solidFill>
                            <a:schemeClr val="tx1"/>
                          </a:solidFill>
                          <a:latin typeface="+mj-lt"/>
                          <a:ea typeface="+mn-ea"/>
                          <a:cs typeface="+mn-cs"/>
                        </a:rPr>
                        <a:t>West 2020</a:t>
                      </a:r>
                    </a:p>
                  </a:txBody>
                  <a:tcPr/>
                </a:tc>
                <a:tc>
                  <a:txBody>
                    <a:bodyPr/>
                    <a:lstStyle/>
                    <a:p>
                      <a:pPr marL="0" algn="l" defTabSz="457200" rtl="0" eaLnBrk="1" latinLnBrk="0" hangingPunct="1"/>
                      <a:r>
                        <a:rPr lang="en-US" sz="1200" kern="1200" dirty="0">
                          <a:solidFill>
                            <a:schemeClr val="tx1"/>
                          </a:solidFill>
                          <a:latin typeface="+mj-lt"/>
                          <a:ea typeface="+mn-ea"/>
                          <a:cs typeface="+mn-cs"/>
                        </a:rPr>
                        <a:t>Inspection &amp; Metrology</a:t>
                      </a:r>
                    </a:p>
                    <a:p>
                      <a:pPr marL="0" algn="l" defTabSz="457200" rtl="0" eaLnBrk="1" latinLnBrk="0" hangingPunct="1"/>
                      <a:endParaRPr lang="en-US" sz="1200" kern="1200" dirty="0">
                        <a:solidFill>
                          <a:schemeClr val="tx1"/>
                        </a:solidFill>
                        <a:latin typeface="+mj-lt"/>
                        <a:ea typeface="+mn-ea"/>
                        <a:cs typeface="+mn-cs"/>
                      </a:endParaRPr>
                    </a:p>
                  </a:txBody>
                  <a:tcPr/>
                </a:tc>
                <a:extLst>
                  <a:ext uri="{0D108BD9-81ED-4DB2-BD59-A6C34878D82A}">
                    <a16:rowId xmlns:a16="http://schemas.microsoft.com/office/drawing/2014/main" val="989533527"/>
                  </a:ext>
                </a:extLst>
              </a:tr>
              <a:tr h="527845">
                <a:tc>
                  <a:txBody>
                    <a:bodyPr/>
                    <a:lstStyle/>
                    <a:p>
                      <a:pPr algn="l" fontAlgn="b"/>
                      <a:r>
                        <a:rPr lang="en-US" sz="1200" b="0" i="0" u="none" strike="noStrike" dirty="0">
                          <a:effectLst/>
                          <a:latin typeface="Arial" panose="020B0604020202020204" pitchFamily="34" charset="0"/>
                        </a:rPr>
                        <a:t>SEMI 3D4-0915</a:t>
                      </a:r>
                    </a:p>
                  </a:txBody>
                  <a:tcPr marL="9525" marR="9525" marT="9525" marB="0"/>
                </a:tc>
                <a:tc>
                  <a:txBody>
                    <a:bodyPr/>
                    <a:lstStyle/>
                    <a:p>
                      <a:pPr algn="l" fontAlgn="b"/>
                      <a:r>
                        <a:rPr lang="en-US" sz="1200" b="0" i="0" u="none" strike="noStrike" dirty="0">
                          <a:effectLst/>
                          <a:latin typeface="Arial" panose="020B0604020202020204" pitchFamily="34" charset="0"/>
                        </a:rPr>
                        <a:t>Guide for Metrology for Measuring Thickness, Total Thickness Variation (TTV), Bow, Warp/</a:t>
                      </a:r>
                      <a:r>
                        <a:rPr lang="en-US" sz="1200" b="0" i="0" u="none" strike="noStrike" dirty="0" err="1">
                          <a:effectLst/>
                          <a:latin typeface="Arial" panose="020B0604020202020204" pitchFamily="34" charset="0"/>
                        </a:rPr>
                        <a:t>Sori</a:t>
                      </a:r>
                      <a:r>
                        <a:rPr lang="en-US" sz="1200" b="0" i="0" u="none" strike="noStrike" dirty="0">
                          <a:effectLst/>
                          <a:latin typeface="Arial" panose="020B0604020202020204" pitchFamily="34" charset="0"/>
                        </a:rPr>
                        <a:t>, and Flatness of Bonded Wafer Stacks</a:t>
                      </a:r>
                    </a:p>
                    <a:p>
                      <a:pPr algn="l" fontAlgn="b"/>
                      <a:endParaRPr lang="en-US" sz="1200" b="0" i="0" u="none" strike="noStrike" dirty="0">
                        <a:effectLst/>
                        <a:latin typeface="Arial" panose="020B0604020202020204" pitchFamily="34" charset="0"/>
                      </a:endParaRPr>
                    </a:p>
                  </a:txBody>
                  <a:tcPr marL="9525" marR="9525" marT="9525" marB="0"/>
                </a:tc>
                <a:tc>
                  <a:txBody>
                    <a:bodyPr/>
                    <a:lstStyle/>
                    <a:p>
                      <a:pPr marL="0" algn="l" defTabSz="457200" rtl="0" eaLnBrk="1" latinLnBrk="0" hangingPunct="1"/>
                      <a:r>
                        <a:rPr lang="en-US" sz="1200" kern="1200" dirty="0">
                          <a:solidFill>
                            <a:schemeClr val="tx1"/>
                          </a:solidFill>
                          <a:latin typeface="+mj-lt"/>
                          <a:ea typeface="+mn-ea"/>
                          <a:cs typeface="+mn-cs"/>
                        </a:rPr>
                        <a:t>West 2020</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04040"/>
                          </a:solidFill>
                          <a:effectLst/>
                          <a:uLnTx/>
                          <a:uFillTx/>
                          <a:latin typeface="Arial"/>
                          <a:ea typeface="+mn-ea"/>
                          <a:cs typeface="+mn-cs"/>
                        </a:rPr>
                        <a:t>Inspection &amp; Metrology</a:t>
                      </a:r>
                    </a:p>
                  </a:txBody>
                  <a:tcPr/>
                </a:tc>
                <a:extLst>
                  <a:ext uri="{0D108BD9-81ED-4DB2-BD59-A6C34878D82A}">
                    <a16:rowId xmlns:a16="http://schemas.microsoft.com/office/drawing/2014/main" val="3144227441"/>
                  </a:ext>
                </a:extLst>
              </a:tr>
            </a:tbl>
          </a:graphicData>
        </a:graphic>
      </p:graphicFrame>
    </p:spTree>
    <p:extLst>
      <p:ext uri="{BB962C8B-B14F-4D97-AF65-F5344CB8AC3E}">
        <p14:creationId xmlns:p14="http://schemas.microsoft.com/office/powerpoint/2010/main" val="2736909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17</a:t>
            </a:fld>
            <a:endParaRPr lang="en-US"/>
          </a:p>
        </p:txBody>
      </p:sp>
      <p:sp>
        <p:nvSpPr>
          <p:cNvPr id="4" name="Content Placeholder 3"/>
          <p:cNvSpPr>
            <a:spLocks noGrp="1"/>
          </p:cNvSpPr>
          <p:nvPr>
            <p:ph idx="1"/>
          </p:nvPr>
        </p:nvSpPr>
        <p:spPr/>
        <p:txBody>
          <a:bodyPr/>
          <a:lstStyle/>
          <a:p>
            <a:pPr marL="0" indent="0" algn="ctr">
              <a:buNone/>
            </a:pPr>
            <a:endParaRPr lang="en-US" dirty="0"/>
          </a:p>
          <a:p>
            <a:pPr marL="0" indent="0" algn="ctr">
              <a:buNone/>
            </a:pPr>
            <a:r>
              <a:rPr lang="en-US" sz="3600" dirty="0"/>
              <a:t>Thank you!</a:t>
            </a:r>
          </a:p>
          <a:p>
            <a:pPr marL="0" indent="0" algn="ctr">
              <a:buNone/>
            </a:pPr>
            <a:endParaRPr lang="en-US" dirty="0"/>
          </a:p>
          <a:p>
            <a:pPr marL="0" indent="0" algn="ctr">
              <a:buNone/>
            </a:pPr>
            <a:r>
              <a:rPr lang="en-US" dirty="0"/>
              <a:t>For more information or to participate in any </a:t>
            </a:r>
            <a:br>
              <a:rPr lang="en-US" dirty="0"/>
            </a:br>
            <a:r>
              <a:rPr lang="en-US" dirty="0"/>
              <a:t>3D Packaging &amp; Integration NA activities, please contact:</a:t>
            </a:r>
            <a:br>
              <a:rPr lang="en-US" dirty="0"/>
            </a:br>
            <a:endParaRPr lang="en-US" dirty="0"/>
          </a:p>
          <a:p>
            <a:pPr marL="457200" lvl="1" indent="0" algn="ctr">
              <a:buNone/>
            </a:pPr>
            <a:r>
              <a:rPr lang="en-US" dirty="0"/>
              <a:t>Laura Nguyen</a:t>
            </a:r>
            <a:br>
              <a:rPr lang="en-US" dirty="0"/>
            </a:br>
            <a:r>
              <a:rPr lang="en-US" dirty="0"/>
              <a:t>SEMI Headquarters</a:t>
            </a:r>
            <a:br>
              <a:rPr lang="en-US" dirty="0"/>
            </a:br>
            <a:r>
              <a:rPr lang="en-US" dirty="0">
                <a:solidFill>
                  <a:srgbClr val="FF0000"/>
                </a:solidFill>
              </a:rPr>
              <a:t>lnguyen@semi.org</a:t>
            </a:r>
            <a:endParaRPr lang="en-US" u="sng" dirty="0">
              <a:solidFill>
                <a:srgbClr val="FF0000"/>
              </a:solidFill>
            </a:endParaRPr>
          </a:p>
          <a:p>
            <a:pPr marL="457200" lvl="1" indent="0" algn="ctr">
              <a:buNone/>
            </a:pPr>
            <a:endParaRPr lang="en-US" u="sng" dirty="0"/>
          </a:p>
          <a:p>
            <a:pPr marL="0" indent="0" algn="ctr">
              <a:buNone/>
            </a:pPr>
            <a:endParaRPr lang="en-US" dirty="0"/>
          </a:p>
        </p:txBody>
      </p:sp>
    </p:spTree>
    <p:extLst>
      <p:ext uri="{BB962C8B-B14F-4D97-AF65-F5344CB8AC3E}">
        <p14:creationId xmlns:p14="http://schemas.microsoft.com/office/powerpoint/2010/main" val="2888916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18</a:t>
            </a:fld>
            <a:endParaRPr lang="en-US"/>
          </a:p>
        </p:txBody>
      </p:sp>
      <p:sp>
        <p:nvSpPr>
          <p:cNvPr id="5" name="Title 4"/>
          <p:cNvSpPr>
            <a:spLocks noGrp="1"/>
          </p:cNvSpPr>
          <p:nvPr>
            <p:ph type="title"/>
          </p:nvPr>
        </p:nvSpPr>
        <p:spPr/>
        <p:txBody>
          <a:bodyPr/>
          <a:lstStyle/>
          <a:p>
            <a:r>
              <a:rPr lang="en-US"/>
              <a:t>Backup</a:t>
            </a:r>
            <a:endParaRPr lang="en-US" dirty="0"/>
          </a:p>
        </p:txBody>
      </p:sp>
    </p:spTree>
    <p:extLst>
      <p:ext uri="{BB962C8B-B14F-4D97-AF65-F5344CB8AC3E}">
        <p14:creationId xmlns:p14="http://schemas.microsoft.com/office/powerpoint/2010/main" val="3259160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19</a:t>
            </a:fld>
            <a:endParaRPr lang="en-US"/>
          </a:p>
        </p:txBody>
      </p:sp>
      <p:sp>
        <p:nvSpPr>
          <p:cNvPr id="3" name="Title 2"/>
          <p:cNvSpPr>
            <a:spLocks noGrp="1"/>
          </p:cNvSpPr>
          <p:nvPr>
            <p:ph type="title"/>
          </p:nvPr>
        </p:nvSpPr>
        <p:spPr/>
        <p:txBody>
          <a:bodyPr/>
          <a:lstStyle/>
          <a:p>
            <a:r>
              <a:rPr lang="en-US" dirty="0"/>
              <a:t>Standards to receive Inactive Status</a:t>
            </a:r>
            <a:br>
              <a:rPr lang="en-US" dirty="0"/>
            </a:br>
            <a:endParaRPr lang="en-US" dirty="0"/>
          </a:p>
        </p:txBody>
      </p:sp>
      <p:graphicFrame>
        <p:nvGraphicFramePr>
          <p:cNvPr id="5" name="Content Placeholder 4">
            <a:extLst>
              <a:ext uri="{FF2B5EF4-FFF2-40B4-BE49-F238E27FC236}">
                <a16:creationId xmlns:a16="http://schemas.microsoft.com/office/drawing/2014/main" id="{2CF87F4A-75AC-4BF5-9F4E-8C9C24C3A049}"/>
              </a:ext>
            </a:extLst>
          </p:cNvPr>
          <p:cNvGraphicFramePr>
            <a:graphicFrameLocks noGrp="1"/>
          </p:cNvGraphicFramePr>
          <p:nvPr>
            <p:ph idx="1"/>
            <p:extLst>
              <p:ext uri="{D42A27DB-BD31-4B8C-83A1-F6EECF244321}">
                <p14:modId xmlns:p14="http://schemas.microsoft.com/office/powerpoint/2010/main" val="3035598975"/>
              </p:ext>
            </p:extLst>
          </p:nvPr>
        </p:nvGraphicFramePr>
        <p:xfrm>
          <a:off x="457200" y="1295400"/>
          <a:ext cx="8229600" cy="1630680"/>
        </p:xfrm>
        <a:graphic>
          <a:graphicData uri="http://schemas.openxmlformats.org/drawingml/2006/table">
            <a:tbl>
              <a:tblPr firstRow="1" bandRow="1">
                <a:tableStyleId>{616DA210-FB5B-4158-B5E0-FEB733F419BA}</a:tableStyleId>
              </a:tblPr>
              <a:tblGrid>
                <a:gridCol w="1859280">
                  <a:extLst>
                    <a:ext uri="{9D8B030D-6E8A-4147-A177-3AD203B41FA5}">
                      <a16:colId xmlns:a16="http://schemas.microsoft.com/office/drawing/2014/main" val="3958750897"/>
                    </a:ext>
                  </a:extLst>
                </a:gridCol>
                <a:gridCol w="6370320">
                  <a:extLst>
                    <a:ext uri="{9D8B030D-6E8A-4147-A177-3AD203B41FA5}">
                      <a16:colId xmlns:a16="http://schemas.microsoft.com/office/drawing/2014/main" val="3472415119"/>
                    </a:ext>
                  </a:extLst>
                </a:gridCol>
              </a:tblGrid>
              <a:tr h="370840">
                <a:tc>
                  <a:txBody>
                    <a:bodyPr/>
                    <a:lstStyle/>
                    <a:p>
                      <a:pPr algn="ctr">
                        <a:lnSpc>
                          <a:spcPct val="100000"/>
                        </a:lnSpc>
                      </a:pPr>
                      <a:r>
                        <a:rPr lang="en-US" sz="1400" dirty="0">
                          <a:latin typeface="+mj-lt"/>
                        </a:rPr>
                        <a:t>Standard Designation</a:t>
                      </a:r>
                      <a:endParaRPr lang="en-US" sz="1400" b="1" i="0" dirty="0">
                        <a:latin typeface="+mj-lt"/>
                      </a:endParaRPr>
                    </a:p>
                  </a:txBody>
                  <a:tcPr/>
                </a:tc>
                <a:tc>
                  <a:txBody>
                    <a:bodyPr/>
                    <a:lstStyle/>
                    <a:p>
                      <a:pPr algn="ctr">
                        <a:lnSpc>
                          <a:spcPct val="100000"/>
                        </a:lnSpc>
                      </a:pPr>
                      <a:r>
                        <a:rPr lang="en-US" sz="1400" dirty="0">
                          <a:latin typeface="+mj-lt"/>
                        </a:rPr>
                        <a:t>Title</a:t>
                      </a:r>
                      <a:endParaRPr lang="en-US" sz="1400" b="1" i="0" dirty="0">
                        <a:latin typeface="+mj-lt"/>
                      </a:endParaRPr>
                    </a:p>
                  </a:txBody>
                  <a:tcPr anchor="ctr"/>
                </a:tc>
                <a:extLst>
                  <a:ext uri="{0D108BD9-81ED-4DB2-BD59-A6C34878D82A}">
                    <a16:rowId xmlns:a16="http://schemas.microsoft.com/office/drawing/2014/main" val="530065305"/>
                  </a:ext>
                </a:extLst>
              </a:tr>
              <a:tr h="370840">
                <a:tc>
                  <a:txBody>
                    <a:bodyPr/>
                    <a:lstStyle/>
                    <a:p>
                      <a:pPr>
                        <a:lnSpc>
                          <a:spcPct val="100000"/>
                        </a:lnSpc>
                        <a:spcBef>
                          <a:spcPts val="600"/>
                        </a:spcBef>
                        <a:spcAft>
                          <a:spcPts val="600"/>
                        </a:spcAft>
                      </a:pPr>
                      <a:endParaRPr lang="en-US" sz="1400" dirty="0">
                        <a:latin typeface="+mj-lt"/>
                      </a:endParaRPr>
                    </a:p>
                  </a:txBody>
                  <a:tcPr anchor="ctr"/>
                </a:tc>
                <a:tc>
                  <a:txBody>
                    <a:bodyPr/>
                    <a:lstStyle/>
                    <a:p>
                      <a:pPr>
                        <a:lnSpc>
                          <a:spcPct val="100000"/>
                        </a:lnSpc>
                        <a:spcBef>
                          <a:spcPts val="600"/>
                        </a:spcBef>
                        <a:spcAft>
                          <a:spcPts val="600"/>
                        </a:spcAft>
                      </a:pPr>
                      <a:endParaRPr lang="en-US" sz="1400" dirty="0">
                        <a:effectLst/>
                        <a:latin typeface="+mj-lt"/>
                      </a:endParaRPr>
                    </a:p>
                  </a:txBody>
                  <a:tcPr anchor="ctr"/>
                </a:tc>
                <a:extLst>
                  <a:ext uri="{0D108BD9-81ED-4DB2-BD59-A6C34878D82A}">
                    <a16:rowId xmlns:a16="http://schemas.microsoft.com/office/drawing/2014/main" val="2310023093"/>
                  </a:ext>
                </a:extLst>
              </a:tr>
              <a:tr h="370840">
                <a:tc>
                  <a:txBody>
                    <a:bodyPr/>
                    <a:lstStyle/>
                    <a:p>
                      <a:pPr>
                        <a:lnSpc>
                          <a:spcPct val="100000"/>
                        </a:lnSpc>
                        <a:spcBef>
                          <a:spcPts val="600"/>
                        </a:spcBef>
                        <a:spcAft>
                          <a:spcPts val="600"/>
                        </a:spcAft>
                      </a:pPr>
                      <a:endParaRPr lang="en-US" sz="1400" dirty="0">
                        <a:latin typeface="+mj-lt"/>
                      </a:endParaRPr>
                    </a:p>
                  </a:txBody>
                  <a:tcPr anchor="ctr"/>
                </a:tc>
                <a:tc>
                  <a:txBody>
                    <a:bodyPr/>
                    <a:lstStyle/>
                    <a:p>
                      <a:pPr>
                        <a:lnSpc>
                          <a:spcPct val="100000"/>
                        </a:lnSpc>
                        <a:spcBef>
                          <a:spcPts val="600"/>
                        </a:spcBef>
                        <a:spcAft>
                          <a:spcPts val="600"/>
                        </a:spcAft>
                      </a:pPr>
                      <a:endParaRPr lang="en-US" sz="1400" dirty="0">
                        <a:latin typeface="+mj-lt"/>
                      </a:endParaRPr>
                    </a:p>
                  </a:txBody>
                  <a:tcPr anchor="ctr"/>
                </a:tc>
                <a:extLst>
                  <a:ext uri="{0D108BD9-81ED-4DB2-BD59-A6C34878D82A}">
                    <a16:rowId xmlns:a16="http://schemas.microsoft.com/office/drawing/2014/main" val="2065062610"/>
                  </a:ext>
                </a:extLst>
              </a:tr>
              <a:tr h="370840">
                <a:tc>
                  <a:txBody>
                    <a:bodyPr/>
                    <a:lstStyle/>
                    <a:p>
                      <a:pPr>
                        <a:lnSpc>
                          <a:spcPct val="100000"/>
                        </a:lnSpc>
                        <a:spcBef>
                          <a:spcPts val="600"/>
                        </a:spcBef>
                        <a:spcAft>
                          <a:spcPts val="600"/>
                        </a:spcAft>
                      </a:pPr>
                      <a:endParaRPr lang="en-US" sz="1400">
                        <a:effectLst/>
                        <a:latin typeface="+mj-lt"/>
                      </a:endParaRPr>
                    </a:p>
                  </a:txBody>
                  <a:tcPr anchor="ctr"/>
                </a:tc>
                <a:tc>
                  <a:txBody>
                    <a:bodyPr/>
                    <a:lstStyle/>
                    <a:p>
                      <a:pPr>
                        <a:lnSpc>
                          <a:spcPct val="100000"/>
                        </a:lnSpc>
                        <a:spcBef>
                          <a:spcPts val="600"/>
                        </a:spcBef>
                        <a:spcAft>
                          <a:spcPts val="600"/>
                        </a:spcAft>
                      </a:pPr>
                      <a:endParaRPr lang="en-US" sz="1400" dirty="0">
                        <a:effectLst/>
                        <a:latin typeface="+mj-lt"/>
                      </a:endParaRPr>
                    </a:p>
                  </a:txBody>
                  <a:tcPr anchor="ctr"/>
                </a:tc>
                <a:extLst>
                  <a:ext uri="{0D108BD9-81ED-4DB2-BD59-A6C34878D82A}">
                    <a16:rowId xmlns:a16="http://schemas.microsoft.com/office/drawing/2014/main" val="763715756"/>
                  </a:ext>
                </a:extLst>
              </a:tr>
            </a:tbl>
          </a:graphicData>
        </a:graphic>
      </p:graphicFrame>
      <p:sp>
        <p:nvSpPr>
          <p:cNvPr id="7" name="Rectangle 6">
            <a:extLst>
              <a:ext uri="{FF2B5EF4-FFF2-40B4-BE49-F238E27FC236}">
                <a16:creationId xmlns:a16="http://schemas.microsoft.com/office/drawing/2014/main" id="{1598FF98-5D6D-412C-86E5-F275DFA9D64F}"/>
              </a:ext>
            </a:extLst>
          </p:cNvPr>
          <p:cNvSpPr/>
          <p:nvPr/>
        </p:nvSpPr>
        <p:spPr>
          <a:xfrm>
            <a:off x="457200" y="5771043"/>
            <a:ext cx="8229600" cy="523220"/>
          </a:xfrm>
          <a:prstGeom prst="rect">
            <a:avLst/>
          </a:prstGeom>
        </p:spPr>
        <p:txBody>
          <a:bodyPr wrap="square">
            <a:spAutoFit/>
          </a:bodyPr>
          <a:lstStyle/>
          <a:p>
            <a:pPr algn="just"/>
            <a:r>
              <a:rPr lang="en-US" sz="1400" dirty="0">
                <a:solidFill>
                  <a:srgbClr val="000000"/>
                </a:solidFill>
                <a:latin typeface="+mj-lt"/>
              </a:rPr>
              <a:t>Note 4: </a:t>
            </a:r>
            <a:r>
              <a:rPr lang="en-US" sz="1400" i="1" dirty="0">
                <a:solidFill>
                  <a:srgbClr val="000000"/>
                </a:solidFill>
                <a:latin typeface="+mj-lt"/>
              </a:rPr>
              <a:t>Inactive, adj. </a:t>
            </a:r>
            <a:r>
              <a:rPr lang="en-US" sz="1400" dirty="0">
                <a:solidFill>
                  <a:srgbClr val="000000"/>
                </a:solidFill>
                <a:latin typeface="+mj-lt"/>
              </a:rPr>
              <a:t>— Status of a Standard or Safety Guideline that is not currently supported by the GTC. [</a:t>
            </a:r>
            <a:r>
              <a:rPr lang="en-US" sz="1400" i="1" dirty="0">
                <a:solidFill>
                  <a:srgbClr val="000000"/>
                </a:solidFill>
                <a:latin typeface="+mj-lt"/>
              </a:rPr>
              <a:t>Regulations</a:t>
            </a:r>
            <a:r>
              <a:rPr lang="en-US" sz="1400" dirty="0">
                <a:solidFill>
                  <a:srgbClr val="000000"/>
                </a:solidFill>
                <a:latin typeface="+mj-lt"/>
              </a:rPr>
              <a:t> 4.2.19]</a:t>
            </a:r>
            <a:endParaRPr lang="en-US" dirty="0">
              <a:latin typeface="+mj-lt"/>
            </a:endParaRPr>
          </a:p>
        </p:txBody>
      </p:sp>
    </p:spTree>
    <p:extLst>
      <p:ext uri="{BB962C8B-B14F-4D97-AF65-F5344CB8AC3E}">
        <p14:creationId xmlns:p14="http://schemas.microsoft.com/office/powerpoint/2010/main" val="416788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a:t>
            </a:fld>
            <a:endParaRPr lang="en-US"/>
          </a:p>
        </p:txBody>
      </p:sp>
      <p:sp>
        <p:nvSpPr>
          <p:cNvPr id="3" name="Title 2"/>
          <p:cNvSpPr>
            <a:spLocks noGrp="1"/>
          </p:cNvSpPr>
          <p:nvPr>
            <p:ph type="title"/>
          </p:nvPr>
        </p:nvSpPr>
        <p:spPr/>
        <p:txBody>
          <a:bodyPr/>
          <a:lstStyle/>
          <a:p>
            <a:r>
              <a:rPr lang="en-US" dirty="0"/>
              <a:t>Meeting Information</a:t>
            </a:r>
          </a:p>
        </p:txBody>
      </p:sp>
      <p:sp>
        <p:nvSpPr>
          <p:cNvPr id="4" name="Content Placeholder 3"/>
          <p:cNvSpPr>
            <a:spLocks noGrp="1"/>
          </p:cNvSpPr>
          <p:nvPr>
            <p:ph idx="1"/>
          </p:nvPr>
        </p:nvSpPr>
        <p:spPr/>
        <p:txBody>
          <a:bodyPr/>
          <a:lstStyle/>
          <a:p>
            <a:pPr lvl="0"/>
            <a:r>
              <a:rPr lang="en-US" altLang="ja-JP" dirty="0"/>
              <a:t>Last meeting</a:t>
            </a:r>
          </a:p>
          <a:p>
            <a:pPr lvl="1"/>
            <a:r>
              <a:rPr lang="en-US" altLang="ja-JP" dirty="0"/>
              <a:t>Thursday, November 7, 2019 at the SEMI Standards NA Fall Meetings</a:t>
            </a:r>
          </a:p>
          <a:p>
            <a:pPr lvl="2"/>
            <a:r>
              <a:rPr lang="en-US" altLang="ja-JP" dirty="0"/>
              <a:t>SEMI Headquarters, Milpitas, CA</a:t>
            </a:r>
            <a:endParaRPr lang="en-US" dirty="0"/>
          </a:p>
          <a:p>
            <a:pPr lvl="2"/>
            <a:endParaRPr lang="en-US" dirty="0"/>
          </a:p>
          <a:p>
            <a:pPr lvl="0"/>
            <a:r>
              <a:rPr lang="en-US" altLang="ja-JP" dirty="0"/>
              <a:t>Spring 2020 Meeting </a:t>
            </a:r>
            <a:r>
              <a:rPr lang="en-US" altLang="ja-JP" dirty="0">
                <a:solidFill>
                  <a:srgbClr val="FF0000"/>
                </a:solidFill>
              </a:rPr>
              <a:t>[postponed due to COVID-19 pandemic]</a:t>
            </a:r>
          </a:p>
          <a:p>
            <a:pPr lvl="1"/>
            <a:r>
              <a:rPr lang="en-US" altLang="ja-JP" dirty="0"/>
              <a:t>Thursday, April 2, 2020 at the SEMI Standards NA Spring Meetings</a:t>
            </a:r>
          </a:p>
          <a:p>
            <a:pPr lvl="2"/>
            <a:r>
              <a:rPr lang="en-US" altLang="ja-JP" dirty="0"/>
              <a:t>SEMI Headquarters, Milpitas, CA</a:t>
            </a:r>
          </a:p>
          <a:p>
            <a:pPr lvl="2"/>
            <a:endParaRPr lang="en-US" dirty="0"/>
          </a:p>
          <a:p>
            <a:r>
              <a:rPr lang="en-US" dirty="0"/>
              <a:t>Next Meeting</a:t>
            </a:r>
          </a:p>
          <a:p>
            <a:pPr lvl="1"/>
            <a:r>
              <a:rPr lang="en-US" dirty="0">
                <a:solidFill>
                  <a:srgbClr val="FF0000"/>
                </a:solidFill>
              </a:rPr>
              <a:t>TBD</a:t>
            </a:r>
          </a:p>
        </p:txBody>
      </p:sp>
      <p:sp>
        <p:nvSpPr>
          <p:cNvPr id="5" name="TextBox 4">
            <a:extLst>
              <a:ext uri="{FF2B5EF4-FFF2-40B4-BE49-F238E27FC236}">
                <a16:creationId xmlns:a16="http://schemas.microsoft.com/office/drawing/2014/main" id="{5A8499B8-202B-49E6-AC0D-DD818C1F0AA0}"/>
              </a:ext>
            </a:extLst>
          </p:cNvPr>
          <p:cNvSpPr txBox="1"/>
          <p:nvPr/>
        </p:nvSpPr>
        <p:spPr>
          <a:xfrm>
            <a:off x="465992" y="5791200"/>
            <a:ext cx="8034541" cy="677108"/>
          </a:xfrm>
          <a:prstGeom prst="rect">
            <a:avLst/>
          </a:prstGeom>
          <a:noFill/>
        </p:spPr>
        <p:txBody>
          <a:bodyPr wrap="square" rtlCol="0">
            <a:spAutoFit/>
          </a:bodyPr>
          <a:lstStyle/>
          <a:p>
            <a:r>
              <a:rPr lang="en-US" sz="2000" u="sng" dirty="0">
                <a:solidFill>
                  <a:srgbClr val="FF0000"/>
                </a:solidFill>
                <a:latin typeface="+mj-lt"/>
              </a:rPr>
              <a:t>http://www.semi.org/en/standards-events</a:t>
            </a:r>
          </a:p>
          <a:p>
            <a:r>
              <a:rPr lang="en-US" dirty="0">
                <a:latin typeface="+mj-lt"/>
              </a:rPr>
              <a:t> </a:t>
            </a:r>
          </a:p>
        </p:txBody>
      </p:sp>
    </p:spTree>
    <p:extLst>
      <p:ext uri="{BB962C8B-B14F-4D97-AF65-F5344CB8AC3E}">
        <p14:creationId xmlns:p14="http://schemas.microsoft.com/office/powerpoint/2010/main" val="1886394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20</a:t>
            </a:fld>
            <a:endParaRPr lang="en-US"/>
          </a:p>
        </p:txBody>
      </p:sp>
      <p:sp>
        <p:nvSpPr>
          <p:cNvPr id="3" name="Title 2"/>
          <p:cNvSpPr>
            <a:spLocks noGrp="1"/>
          </p:cNvSpPr>
          <p:nvPr>
            <p:ph type="title"/>
          </p:nvPr>
        </p:nvSpPr>
        <p:spPr/>
        <p:txBody>
          <a:bodyPr/>
          <a:lstStyle/>
          <a:p>
            <a:r>
              <a:rPr lang="en-US" dirty="0"/>
              <a:t>Task Force Highlights [1/2]</a:t>
            </a:r>
          </a:p>
        </p:txBody>
      </p:sp>
      <p:sp>
        <p:nvSpPr>
          <p:cNvPr id="4" name="Content Placeholder 3"/>
          <p:cNvSpPr>
            <a:spLocks noGrp="1"/>
          </p:cNvSpPr>
          <p:nvPr>
            <p:ph idx="1"/>
          </p:nvPr>
        </p:nvSpPr>
        <p:spPr/>
        <p:txBody>
          <a:bodyPr/>
          <a:lstStyle/>
          <a:p>
            <a:r>
              <a:rPr lang="en-US" dirty="0"/>
              <a:t>Bonded Wafer Stacks TF and Inspection &amp; Metrology TF met jointly</a:t>
            </a:r>
          </a:p>
          <a:p>
            <a:pPr lvl="1"/>
            <a:r>
              <a:rPr lang="en-US" dirty="0"/>
              <a:t>Reviewed the Draft Documents below</a:t>
            </a:r>
          </a:p>
          <a:p>
            <a:pPr lvl="1"/>
            <a:r>
              <a:rPr lang="en-US" dirty="0"/>
              <a:t>Authorized to ballot in Cycle 7-2018</a:t>
            </a:r>
          </a:p>
          <a:p>
            <a:pPr lvl="2"/>
            <a:r>
              <a:rPr lang="en-US" dirty="0"/>
              <a:t>6175: New Standard, Guide on Measurements of Openings and </a:t>
            </a:r>
            <a:r>
              <a:rPr lang="en-US" dirty="0" err="1"/>
              <a:t>Vias</a:t>
            </a:r>
            <a:r>
              <a:rPr lang="en-US" dirty="0"/>
              <a:t> in Glass</a:t>
            </a:r>
          </a:p>
          <a:p>
            <a:pPr lvl="2"/>
            <a:r>
              <a:rPr lang="en-US" dirty="0"/>
              <a:t>6075 (</a:t>
            </a:r>
            <a:r>
              <a:rPr lang="en-US" i="1" dirty="0"/>
              <a:t>formerly 5692)</a:t>
            </a:r>
            <a:r>
              <a:rPr lang="en-US" dirty="0"/>
              <a:t>: New Standard, Guide for Describing Glass and Quartz Based Material for Use in 3DS-IC Process</a:t>
            </a:r>
          </a:p>
          <a:p>
            <a:pPr lvl="1"/>
            <a:r>
              <a:rPr lang="en-US" dirty="0"/>
              <a:t>Reviewed Line Item SNARF for 3D1</a:t>
            </a:r>
          </a:p>
          <a:p>
            <a:pPr lvl="2"/>
            <a:r>
              <a:rPr lang="en-US" dirty="0"/>
              <a:t>Approved SNARF and authorized to ballot in Cycle 7-2018</a:t>
            </a:r>
          </a:p>
          <a:p>
            <a:pPr lvl="1"/>
            <a:r>
              <a:rPr lang="en-US" dirty="0"/>
              <a:t>5976, New Standard, Terminology for 3DS-IC Technology</a:t>
            </a:r>
          </a:p>
          <a:p>
            <a:pPr lvl="2"/>
            <a:r>
              <a:rPr lang="en-US" dirty="0"/>
              <a:t>Revisit at NA Fall Meeting</a:t>
            </a:r>
          </a:p>
          <a:p>
            <a:pPr lvl="1"/>
            <a:endParaRPr lang="en-US" dirty="0"/>
          </a:p>
          <a:p>
            <a:pPr lvl="2"/>
            <a:endParaRPr lang="en-US" dirty="0"/>
          </a:p>
        </p:txBody>
      </p:sp>
    </p:spTree>
    <p:extLst>
      <p:ext uri="{BB962C8B-B14F-4D97-AF65-F5344CB8AC3E}">
        <p14:creationId xmlns:p14="http://schemas.microsoft.com/office/powerpoint/2010/main" val="2252289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21</a:t>
            </a:fld>
            <a:endParaRPr lang="en-US"/>
          </a:p>
        </p:txBody>
      </p:sp>
      <p:sp>
        <p:nvSpPr>
          <p:cNvPr id="3" name="Title 2"/>
          <p:cNvSpPr>
            <a:spLocks noGrp="1"/>
          </p:cNvSpPr>
          <p:nvPr>
            <p:ph type="title"/>
          </p:nvPr>
        </p:nvSpPr>
        <p:spPr/>
        <p:txBody>
          <a:bodyPr/>
          <a:lstStyle/>
          <a:p>
            <a:r>
              <a:rPr lang="en-US" dirty="0"/>
              <a:t>Open SNARF(s)</a:t>
            </a:r>
            <a:br>
              <a:rPr lang="en-US" dirty="0"/>
            </a:br>
            <a:endParaRPr lang="en-US" dirty="0"/>
          </a:p>
        </p:txBody>
      </p:sp>
      <p:graphicFrame>
        <p:nvGraphicFramePr>
          <p:cNvPr id="8" name="Content Placeholder 7">
            <a:extLst>
              <a:ext uri="{FF2B5EF4-FFF2-40B4-BE49-F238E27FC236}">
                <a16:creationId xmlns:a16="http://schemas.microsoft.com/office/drawing/2014/main" id="{6818256D-9ADF-4F6F-966B-727C89D7A123}"/>
              </a:ext>
            </a:extLst>
          </p:cNvPr>
          <p:cNvGraphicFramePr>
            <a:graphicFrameLocks noGrp="1"/>
          </p:cNvGraphicFramePr>
          <p:nvPr>
            <p:ph idx="1"/>
            <p:extLst>
              <p:ext uri="{D42A27DB-BD31-4B8C-83A1-F6EECF244321}">
                <p14:modId xmlns:p14="http://schemas.microsoft.com/office/powerpoint/2010/main" val="2378137500"/>
              </p:ext>
            </p:extLst>
          </p:nvPr>
        </p:nvGraphicFramePr>
        <p:xfrm>
          <a:off x="457200" y="1295400"/>
          <a:ext cx="8229600" cy="1259840"/>
        </p:xfrm>
        <a:graphic>
          <a:graphicData uri="http://schemas.openxmlformats.org/drawingml/2006/table">
            <a:tbl>
              <a:tblPr firstRow="1" bandRow="1">
                <a:tableStyleId>{9D7B26C5-4107-4FEC-AEDC-1716B250A1EF}</a:tableStyleId>
              </a:tblPr>
              <a:tblGrid>
                <a:gridCol w="844062">
                  <a:extLst>
                    <a:ext uri="{9D8B030D-6E8A-4147-A177-3AD203B41FA5}">
                      <a16:colId xmlns:a16="http://schemas.microsoft.com/office/drawing/2014/main" val="1778772152"/>
                    </a:ext>
                  </a:extLst>
                </a:gridCol>
                <a:gridCol w="1430215">
                  <a:extLst>
                    <a:ext uri="{9D8B030D-6E8A-4147-A177-3AD203B41FA5}">
                      <a16:colId xmlns:a16="http://schemas.microsoft.com/office/drawing/2014/main" val="400806493"/>
                    </a:ext>
                  </a:extLst>
                </a:gridCol>
                <a:gridCol w="4548554">
                  <a:extLst>
                    <a:ext uri="{9D8B030D-6E8A-4147-A177-3AD203B41FA5}">
                      <a16:colId xmlns:a16="http://schemas.microsoft.com/office/drawing/2014/main" val="3903241560"/>
                    </a:ext>
                  </a:extLst>
                </a:gridCol>
                <a:gridCol w="1406769">
                  <a:extLst>
                    <a:ext uri="{9D8B030D-6E8A-4147-A177-3AD203B41FA5}">
                      <a16:colId xmlns:a16="http://schemas.microsoft.com/office/drawing/2014/main" val="1800131220"/>
                    </a:ext>
                  </a:extLst>
                </a:gridCol>
              </a:tblGrid>
              <a:tr h="370840">
                <a:tc>
                  <a:txBody>
                    <a:bodyPr/>
                    <a:lstStyle/>
                    <a:p>
                      <a:pPr algn="ctr"/>
                      <a:r>
                        <a:rPr lang="en-US" sz="1400" dirty="0">
                          <a:latin typeface="+mj-lt"/>
                        </a:rPr>
                        <a:t>#</a:t>
                      </a:r>
                    </a:p>
                  </a:txBody>
                  <a:tcPr anchor="ctr"/>
                </a:tc>
                <a:tc>
                  <a:txBody>
                    <a:bodyPr/>
                    <a:lstStyle/>
                    <a:p>
                      <a:pPr algn="ctr"/>
                      <a:r>
                        <a:rPr lang="en-US" sz="1400" dirty="0">
                          <a:latin typeface="+mj-lt"/>
                        </a:rPr>
                        <a:t>TF</a:t>
                      </a:r>
                    </a:p>
                  </a:txBody>
                  <a:tcPr anchor="ctr"/>
                </a:tc>
                <a:tc>
                  <a:txBody>
                    <a:bodyPr/>
                    <a:lstStyle/>
                    <a:p>
                      <a:pPr algn="ctr"/>
                      <a:r>
                        <a:rPr lang="en-US" sz="1400" dirty="0">
                          <a:latin typeface="+mj-lt"/>
                        </a:rPr>
                        <a:t>Title</a:t>
                      </a:r>
                    </a:p>
                  </a:txBody>
                  <a:tcPr anchor="ctr"/>
                </a:tc>
                <a:tc>
                  <a:txBody>
                    <a:bodyPr/>
                    <a:lstStyle/>
                    <a:p>
                      <a:pPr algn="ctr"/>
                      <a:r>
                        <a:rPr lang="en-US" sz="1400" dirty="0">
                          <a:latin typeface="+mj-lt"/>
                        </a:rPr>
                        <a:t>Expiration Date</a:t>
                      </a:r>
                    </a:p>
                  </a:txBody>
                  <a:tcPr anchor="ctr"/>
                </a:tc>
                <a:extLst>
                  <a:ext uri="{0D108BD9-81ED-4DB2-BD59-A6C34878D82A}">
                    <a16:rowId xmlns:a16="http://schemas.microsoft.com/office/drawing/2014/main" val="1574922206"/>
                  </a:ext>
                </a:extLst>
              </a:tr>
              <a:tr h="370840">
                <a:tc>
                  <a:txBody>
                    <a:bodyPr/>
                    <a:lstStyle/>
                    <a:p>
                      <a:endParaRPr lang="en-US" sz="1400" dirty="0">
                        <a:latin typeface="+mj-lt"/>
                      </a:endParaRPr>
                    </a:p>
                  </a:txBody>
                  <a:tcPr/>
                </a:tc>
                <a:tc>
                  <a:txBody>
                    <a:bodyPr/>
                    <a:lstStyle/>
                    <a:p>
                      <a:endParaRPr lang="en-US" sz="1400" dirty="0">
                        <a:latin typeface="+mj-lt"/>
                      </a:endParaRPr>
                    </a:p>
                  </a:txBody>
                  <a:tcPr/>
                </a:tc>
                <a:tc>
                  <a:txBody>
                    <a:bodyPr/>
                    <a:lstStyle/>
                    <a:p>
                      <a:endParaRPr lang="en-US" sz="1400" dirty="0">
                        <a:latin typeface="+mj-lt"/>
                      </a:endParaRPr>
                    </a:p>
                  </a:txBody>
                  <a:tcPr/>
                </a:tc>
                <a:tc>
                  <a:txBody>
                    <a:bodyPr/>
                    <a:lstStyle/>
                    <a:p>
                      <a:endParaRPr lang="en-US" sz="1400" dirty="0">
                        <a:latin typeface="+mj-lt"/>
                      </a:endParaRPr>
                    </a:p>
                  </a:txBody>
                  <a:tcPr/>
                </a:tc>
                <a:extLst>
                  <a:ext uri="{0D108BD9-81ED-4DB2-BD59-A6C34878D82A}">
                    <a16:rowId xmlns:a16="http://schemas.microsoft.com/office/drawing/2014/main" val="4229787388"/>
                  </a:ext>
                </a:extLst>
              </a:tr>
              <a:tr h="370840">
                <a:tc>
                  <a:txBody>
                    <a:bodyPr/>
                    <a:lstStyle/>
                    <a:p>
                      <a:pPr>
                        <a:spcAft>
                          <a:spcPts val="300"/>
                        </a:spcAft>
                      </a:pPr>
                      <a:endParaRPr lang="en-US" sz="1400" dirty="0">
                        <a:latin typeface="+mj-lt"/>
                      </a:endParaRPr>
                    </a:p>
                  </a:txBody>
                  <a:tcPr/>
                </a:tc>
                <a:tc>
                  <a:txBody>
                    <a:bodyPr/>
                    <a:lstStyle/>
                    <a:p>
                      <a:pPr>
                        <a:spcAft>
                          <a:spcPts val="300"/>
                        </a:spcAft>
                      </a:pPr>
                      <a:endParaRPr lang="en-US" sz="1400" dirty="0">
                        <a:latin typeface="+mj-lt"/>
                      </a:endParaRPr>
                    </a:p>
                  </a:txBody>
                  <a:tcPr/>
                </a:tc>
                <a:tc>
                  <a:txBody>
                    <a:bodyPr/>
                    <a:lstStyle/>
                    <a:p>
                      <a:pPr>
                        <a:spcAft>
                          <a:spcPts val="300"/>
                        </a:spcAft>
                      </a:pPr>
                      <a:endParaRPr lang="en-US" sz="1400" dirty="0">
                        <a:latin typeface="+mj-lt"/>
                      </a:endParaRPr>
                    </a:p>
                  </a:txBody>
                  <a:tcPr/>
                </a:tc>
                <a:tc>
                  <a:txBody>
                    <a:bodyPr/>
                    <a:lstStyle/>
                    <a:p>
                      <a:pPr>
                        <a:spcAft>
                          <a:spcPts val="300"/>
                        </a:spcAft>
                      </a:pPr>
                      <a:endParaRPr lang="en-US" sz="1400" dirty="0">
                        <a:latin typeface="+mj-lt"/>
                      </a:endParaRPr>
                    </a:p>
                  </a:txBody>
                  <a:tcPr/>
                </a:tc>
                <a:extLst>
                  <a:ext uri="{0D108BD9-81ED-4DB2-BD59-A6C34878D82A}">
                    <a16:rowId xmlns:a16="http://schemas.microsoft.com/office/drawing/2014/main" val="349947297"/>
                  </a:ext>
                </a:extLst>
              </a:tr>
            </a:tbl>
          </a:graphicData>
        </a:graphic>
      </p:graphicFrame>
    </p:spTree>
    <p:extLst>
      <p:ext uri="{BB962C8B-B14F-4D97-AF65-F5344CB8AC3E}">
        <p14:creationId xmlns:p14="http://schemas.microsoft.com/office/powerpoint/2010/main" val="3974170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22</a:t>
            </a:fld>
            <a:endParaRPr lang="en-US"/>
          </a:p>
        </p:txBody>
      </p:sp>
      <p:sp>
        <p:nvSpPr>
          <p:cNvPr id="3" name="Title 2"/>
          <p:cNvSpPr>
            <a:spLocks noGrp="1"/>
          </p:cNvSpPr>
          <p:nvPr>
            <p:ph type="title"/>
          </p:nvPr>
        </p:nvSpPr>
        <p:spPr/>
        <p:txBody>
          <a:bodyPr/>
          <a:lstStyle/>
          <a:p>
            <a:r>
              <a:rPr lang="en-US" dirty="0"/>
              <a:t>Meeting Schedule</a:t>
            </a:r>
            <a:br>
              <a:rPr lang="en-US" dirty="0"/>
            </a:br>
            <a:endParaRPr lang="en-US" dirty="0"/>
          </a:p>
        </p:txBody>
      </p:sp>
      <p:sp>
        <p:nvSpPr>
          <p:cNvPr id="4" name="Content Placeholder 3"/>
          <p:cNvSpPr>
            <a:spLocks noGrp="1"/>
          </p:cNvSpPr>
          <p:nvPr>
            <p:ph idx="1"/>
          </p:nvPr>
        </p:nvSpPr>
        <p:spPr/>
        <p:txBody>
          <a:bodyPr/>
          <a:lstStyle/>
          <a:p>
            <a:r>
              <a:rPr lang="en-US" dirty="0"/>
              <a:t>SEMICON West 2019 Meetings, July 8-11</a:t>
            </a:r>
          </a:p>
          <a:p>
            <a:pPr lvl="1"/>
            <a:r>
              <a:rPr lang="en-US" dirty="0"/>
              <a:t>Moscone Center, San Francisco, CA/USA</a:t>
            </a:r>
          </a:p>
          <a:p>
            <a:pPr marL="0" indent="0">
              <a:buNone/>
            </a:pPr>
            <a:endParaRPr lang="en-US" dirty="0"/>
          </a:p>
          <a:p>
            <a:pPr marL="0" indent="0">
              <a:buNone/>
            </a:pPr>
            <a:r>
              <a:rPr lang="en-US" b="1" dirty="0">
                <a:solidFill>
                  <a:srgbClr val="FF0000"/>
                </a:solidFill>
              </a:rPr>
              <a:t>&lt;New Schedule&gt;</a:t>
            </a:r>
          </a:p>
          <a:p>
            <a:r>
              <a:rPr lang="en-US" b="1" dirty="0"/>
              <a:t>Thursday, July 11</a:t>
            </a:r>
          </a:p>
          <a:p>
            <a:pPr lvl="1"/>
            <a:r>
              <a:rPr lang="en-US" dirty="0"/>
              <a:t>10:30-11:30 3DP&amp;I Joint Bonded Wafer Stacks TF and Inspection &amp; Metrology TFs</a:t>
            </a:r>
          </a:p>
          <a:p>
            <a:pPr lvl="1"/>
            <a:r>
              <a:rPr lang="en-US" dirty="0"/>
              <a:t>13:00-14:00 Panel Level Packaging TF</a:t>
            </a:r>
          </a:p>
          <a:p>
            <a:pPr lvl="1"/>
            <a:r>
              <a:rPr lang="en-US" dirty="0"/>
              <a:t>14:00-16:00 3D Packaging &amp; Integration TC Chapter Meeting</a:t>
            </a:r>
          </a:p>
          <a:p>
            <a:pPr marL="0" indent="0">
              <a:buNone/>
            </a:pPr>
            <a:endParaRPr lang="en-US" dirty="0"/>
          </a:p>
          <a:p>
            <a:pPr marL="0" indent="0">
              <a:buNone/>
            </a:pPr>
            <a:endParaRPr lang="en-US" dirty="0"/>
          </a:p>
          <a:p>
            <a:pPr marL="0" indent="0">
              <a:buNone/>
            </a:pPr>
            <a:endParaRPr lang="en-US" dirty="0"/>
          </a:p>
          <a:p>
            <a:pPr marL="0" indent="0">
              <a:buNone/>
            </a:pPr>
            <a:r>
              <a:rPr lang="en-US" u="sng" dirty="0">
                <a:solidFill>
                  <a:srgbClr val="FF0000"/>
                </a:solidFill>
              </a:rPr>
              <a:t>http://www.semi.org/en/standards-events</a:t>
            </a:r>
          </a:p>
          <a:p>
            <a:endParaRPr lang="en-US" dirty="0"/>
          </a:p>
        </p:txBody>
      </p:sp>
    </p:spTree>
    <p:extLst>
      <p:ext uri="{BB962C8B-B14F-4D97-AF65-F5344CB8AC3E}">
        <p14:creationId xmlns:p14="http://schemas.microsoft.com/office/powerpoint/2010/main" val="1651892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23</a:t>
            </a:fld>
            <a:endParaRPr lang="en-US"/>
          </a:p>
        </p:txBody>
      </p:sp>
      <p:sp>
        <p:nvSpPr>
          <p:cNvPr id="3" name="Title 2"/>
          <p:cNvSpPr>
            <a:spLocks noGrp="1"/>
          </p:cNvSpPr>
          <p:nvPr>
            <p:ph type="title"/>
          </p:nvPr>
        </p:nvSpPr>
        <p:spPr/>
        <p:txBody>
          <a:bodyPr/>
          <a:lstStyle/>
          <a:p>
            <a:r>
              <a:rPr lang="en-US" dirty="0"/>
              <a:t>Task Force Updates – from Fall 2017</a:t>
            </a:r>
          </a:p>
        </p:txBody>
      </p:sp>
      <p:sp>
        <p:nvSpPr>
          <p:cNvPr id="4" name="Content Placeholder 3"/>
          <p:cNvSpPr>
            <a:spLocks noGrp="1"/>
          </p:cNvSpPr>
          <p:nvPr>
            <p:ph idx="1"/>
          </p:nvPr>
        </p:nvSpPr>
        <p:spPr/>
        <p:txBody>
          <a:bodyPr>
            <a:normAutofit/>
          </a:bodyPr>
          <a:lstStyle/>
          <a:p>
            <a:r>
              <a:rPr lang="en-US" dirty="0"/>
              <a:t>Inspection and Metrology TF</a:t>
            </a:r>
          </a:p>
          <a:p>
            <a:pPr lvl="1"/>
            <a:r>
              <a:rPr lang="en-US" dirty="0"/>
              <a:t>Open SNARFs</a:t>
            </a:r>
          </a:p>
          <a:p>
            <a:pPr lvl="2"/>
            <a:r>
              <a:rPr lang="en-US" dirty="0"/>
              <a:t>5976: New Standard, Terminology for 3DS-IC Technology</a:t>
            </a:r>
          </a:p>
          <a:p>
            <a:pPr lvl="3"/>
            <a:r>
              <a:rPr lang="en-US" dirty="0"/>
              <a:t>No update</a:t>
            </a:r>
          </a:p>
          <a:p>
            <a:pPr lvl="3"/>
            <a:r>
              <a:rPr lang="en-US" dirty="0"/>
              <a:t>Work ongoing</a:t>
            </a:r>
          </a:p>
          <a:p>
            <a:pPr lvl="2"/>
            <a:r>
              <a:rPr lang="en-US" dirty="0"/>
              <a:t>6175: New Standard, Guide on Measurements of Openings and </a:t>
            </a:r>
            <a:r>
              <a:rPr lang="en-US" dirty="0" err="1"/>
              <a:t>Vias</a:t>
            </a:r>
            <a:r>
              <a:rPr lang="en-US" dirty="0"/>
              <a:t> in Glass</a:t>
            </a:r>
          </a:p>
          <a:p>
            <a:pPr lvl="3"/>
            <a:r>
              <a:rPr lang="en-US" dirty="0"/>
              <a:t>Report from activity leader, Ilona Schmidt: </a:t>
            </a:r>
          </a:p>
          <a:p>
            <a:pPr lvl="4"/>
            <a:r>
              <a:rPr lang="en-US" dirty="0"/>
              <a:t>Need to address an additional issue more importantly: about accuracy of the alignment, when we measure the coordinates of an array of TGVs on a panel or wafer.</a:t>
            </a:r>
          </a:p>
          <a:p>
            <a:pPr lvl="4"/>
            <a:r>
              <a:rPr lang="en-US" dirty="0"/>
              <a:t>Started to work a test procedure, will circulate or present for discussions soon </a:t>
            </a:r>
          </a:p>
          <a:p>
            <a:pPr lvl="5"/>
            <a:r>
              <a:rPr lang="en-US" dirty="0"/>
              <a:t>The question is whether to incorporate this into 6175 or have a separate document. Or address this in the guide and have a test method extra? I also was wondering whether TSV would not have the same issue, but 3D5 seems not to address this issue at all.</a:t>
            </a:r>
          </a:p>
          <a:p>
            <a:pPr lvl="3"/>
            <a:endParaRPr lang="en-US" dirty="0"/>
          </a:p>
          <a:p>
            <a:pPr lvl="3"/>
            <a:endParaRPr lang="en-US" dirty="0"/>
          </a:p>
        </p:txBody>
      </p:sp>
    </p:spTree>
    <p:extLst>
      <p:ext uri="{BB962C8B-B14F-4D97-AF65-F5344CB8AC3E}">
        <p14:creationId xmlns:p14="http://schemas.microsoft.com/office/powerpoint/2010/main" val="3631951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24</a:t>
            </a:fld>
            <a:endParaRPr lang="en-US"/>
          </a:p>
        </p:txBody>
      </p:sp>
      <p:sp>
        <p:nvSpPr>
          <p:cNvPr id="3" name="Title 2"/>
          <p:cNvSpPr>
            <a:spLocks noGrp="1"/>
          </p:cNvSpPr>
          <p:nvPr>
            <p:ph type="title"/>
          </p:nvPr>
        </p:nvSpPr>
        <p:spPr/>
        <p:txBody>
          <a:bodyPr/>
          <a:lstStyle/>
          <a:p>
            <a:r>
              <a:rPr lang="en-US" dirty="0"/>
              <a:t>Committee Structure Changes</a:t>
            </a:r>
          </a:p>
        </p:txBody>
      </p:sp>
      <p:sp>
        <p:nvSpPr>
          <p:cNvPr id="4" name="Content Placeholder 3"/>
          <p:cNvSpPr>
            <a:spLocks noGrp="1"/>
          </p:cNvSpPr>
          <p:nvPr>
            <p:ph idx="1"/>
          </p:nvPr>
        </p:nvSpPr>
        <p:spPr>
          <a:xfrm>
            <a:off x="457200" y="1295399"/>
            <a:ext cx="8229600" cy="5106585"/>
          </a:xfrm>
        </p:spPr>
        <p:txBody>
          <a:bodyPr>
            <a:normAutofit fontScale="92500" lnSpcReduction="20000"/>
          </a:bodyPr>
          <a:lstStyle/>
          <a:p>
            <a:r>
              <a:rPr lang="en-US" dirty="0"/>
              <a:t>Fan-Out Panel Level Packaging (FO-PLP) Panel Task Force </a:t>
            </a:r>
            <a:r>
              <a:rPr lang="en-US" i="1" dirty="0"/>
              <a:t>[New]</a:t>
            </a:r>
          </a:p>
          <a:p>
            <a:pPr lvl="1"/>
            <a:r>
              <a:rPr lang="en-US" dirty="0"/>
              <a:t>Charter</a:t>
            </a:r>
          </a:p>
          <a:p>
            <a:pPr lvl="2"/>
            <a:r>
              <a:rPr lang="en-US" dirty="0"/>
              <a:t>Fan-Out Panel Level Processing (FO-PLP) technology is an enhanced wafer-level packaging technology, embedding die in a low-cost substrate which is patterned to allow higher density of IOs than would otherwise be supported by the chip size.</a:t>
            </a:r>
          </a:p>
          <a:p>
            <a:pPr lvl="2"/>
            <a:r>
              <a:rPr lang="en-US" dirty="0"/>
              <a:t>A number of different formats – including circular and rectangular (including square) – have been proposed for the substrates into which the die are embedded. In the case of panels, there have been a large number of different rectangular/square sizes. This wide selection is delaying the wider acceptance of FO-PLP technologies, as the tools must be customized for each different aspect ratio. </a:t>
            </a:r>
          </a:p>
          <a:p>
            <a:pPr lvl="2"/>
            <a:r>
              <a:rPr lang="en-US" dirty="0"/>
              <a:t>This Task Force will focus on the development of standards for the panels used for FO-PLP, with focus on panel dimensions. The Task Force will consider other parameters as suggested by the wider community as being appropriate for standardization.</a:t>
            </a:r>
          </a:p>
          <a:p>
            <a:pPr lvl="1"/>
            <a:r>
              <a:rPr lang="en-US" dirty="0"/>
              <a:t>Scope</a:t>
            </a:r>
          </a:p>
          <a:p>
            <a:pPr lvl="2"/>
            <a:r>
              <a:rPr lang="en-US" dirty="0"/>
              <a:t>This Task Force will develop one or more standards focusing on panels for FO-PLP applications, focusing on parameters such as</a:t>
            </a:r>
          </a:p>
          <a:p>
            <a:pPr lvl="3"/>
            <a:r>
              <a:rPr lang="en-US" dirty="0"/>
              <a:t>Size</a:t>
            </a:r>
          </a:p>
          <a:p>
            <a:pPr lvl="3"/>
            <a:r>
              <a:rPr lang="en-US" dirty="0"/>
              <a:t>ID marking and orientation</a:t>
            </a:r>
          </a:p>
          <a:p>
            <a:pPr lvl="3"/>
            <a:r>
              <a:rPr lang="en-US" dirty="0"/>
              <a:t>Edge exclusion</a:t>
            </a:r>
          </a:p>
          <a:p>
            <a:pPr lvl="3"/>
            <a:r>
              <a:rPr lang="en-US" dirty="0"/>
              <a:t>Geometric parameters, such as total thickness variation (TTV), bow, warp, etc.</a:t>
            </a:r>
          </a:p>
          <a:p>
            <a:pPr lvl="2"/>
            <a:endParaRPr lang="en-US" dirty="0"/>
          </a:p>
          <a:p>
            <a:endParaRPr lang="en-US" dirty="0"/>
          </a:p>
        </p:txBody>
      </p:sp>
    </p:spTree>
    <p:extLst>
      <p:ext uri="{BB962C8B-B14F-4D97-AF65-F5344CB8AC3E}">
        <p14:creationId xmlns:p14="http://schemas.microsoft.com/office/powerpoint/2010/main" val="1863736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25</a:t>
            </a:fld>
            <a:endParaRPr lang="en-US"/>
          </a:p>
        </p:txBody>
      </p:sp>
      <p:sp>
        <p:nvSpPr>
          <p:cNvPr id="3" name="Title 2"/>
          <p:cNvSpPr>
            <a:spLocks noGrp="1"/>
          </p:cNvSpPr>
          <p:nvPr>
            <p:ph type="title"/>
          </p:nvPr>
        </p:nvSpPr>
        <p:spPr/>
        <p:txBody>
          <a:bodyPr/>
          <a:lstStyle/>
          <a:p>
            <a:r>
              <a:rPr lang="en-US" dirty="0"/>
              <a:t>Outline</a:t>
            </a:r>
          </a:p>
        </p:txBody>
      </p:sp>
      <p:sp>
        <p:nvSpPr>
          <p:cNvPr id="4" name="Content Placeholder 3"/>
          <p:cNvSpPr>
            <a:spLocks noGrp="1"/>
          </p:cNvSpPr>
          <p:nvPr>
            <p:ph idx="1"/>
          </p:nvPr>
        </p:nvSpPr>
        <p:spPr/>
        <p:txBody>
          <a:bodyPr>
            <a:normAutofit fontScale="85000" lnSpcReduction="20000"/>
          </a:bodyPr>
          <a:lstStyle/>
          <a:p>
            <a:r>
              <a:rPr lang="en-US" dirty="0"/>
              <a:t>Meeting Information</a:t>
            </a:r>
          </a:p>
          <a:p>
            <a:r>
              <a:rPr lang="en-US" dirty="0"/>
              <a:t>Announcement</a:t>
            </a:r>
          </a:p>
          <a:p>
            <a:r>
              <a:rPr lang="en-US" dirty="0"/>
              <a:t>Leadership / Leadership Changes</a:t>
            </a:r>
          </a:p>
          <a:p>
            <a:r>
              <a:rPr lang="en-US" dirty="0"/>
              <a:t>Committee Structure Changes</a:t>
            </a:r>
          </a:p>
          <a:p>
            <a:r>
              <a:rPr lang="en-US" dirty="0"/>
              <a:t>Organization Chart</a:t>
            </a:r>
          </a:p>
          <a:p>
            <a:r>
              <a:rPr lang="en-US" dirty="0"/>
              <a:t>Ballot Results</a:t>
            </a:r>
          </a:p>
          <a:p>
            <a:r>
              <a:rPr lang="en-US" dirty="0"/>
              <a:t>Activities Approved via GCS</a:t>
            </a:r>
          </a:p>
          <a:p>
            <a:r>
              <a:rPr lang="en-US" dirty="0"/>
              <a:t>Authorized Activities / Other Activities</a:t>
            </a:r>
          </a:p>
          <a:p>
            <a:r>
              <a:rPr lang="en-US" dirty="0"/>
              <a:t>Authorized Ballots</a:t>
            </a:r>
          </a:p>
          <a:p>
            <a:r>
              <a:rPr lang="en-US" dirty="0"/>
              <a:t>Abolished SNARFs</a:t>
            </a:r>
          </a:p>
          <a:p>
            <a:r>
              <a:rPr lang="en-US" dirty="0"/>
              <a:t>Inactive Status</a:t>
            </a:r>
          </a:p>
          <a:p>
            <a:r>
              <a:rPr lang="en-US" dirty="0"/>
              <a:t>Task Force Highlights</a:t>
            </a:r>
          </a:p>
          <a:p>
            <a:r>
              <a:rPr lang="en-US" dirty="0"/>
              <a:t>Open SNARFs</a:t>
            </a:r>
          </a:p>
          <a:p>
            <a:r>
              <a:rPr lang="en-US" dirty="0"/>
              <a:t>Requests</a:t>
            </a:r>
          </a:p>
          <a:p>
            <a:r>
              <a:rPr lang="en-US" dirty="0"/>
              <a:t>Five-Year Review</a:t>
            </a:r>
          </a:p>
          <a:p>
            <a:r>
              <a:rPr lang="en-US" dirty="0"/>
              <a:t>Staff Contact</a:t>
            </a:r>
          </a:p>
        </p:txBody>
      </p:sp>
      <p:sp>
        <p:nvSpPr>
          <p:cNvPr id="5" name="Flowchart: Alternate Process 4">
            <a:extLst>
              <a:ext uri="{FF2B5EF4-FFF2-40B4-BE49-F238E27FC236}">
                <a16:creationId xmlns:a16="http://schemas.microsoft.com/office/drawing/2014/main" id="{021AB813-EED8-41D5-BBFF-229E0A7AFF1D}"/>
              </a:ext>
            </a:extLst>
          </p:cNvPr>
          <p:cNvSpPr/>
          <p:nvPr/>
        </p:nvSpPr>
        <p:spPr>
          <a:xfrm>
            <a:off x="6118412" y="4719918"/>
            <a:ext cx="2393576" cy="1387180"/>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solidFill>
                  <a:schemeClr val="tx1"/>
                </a:solidFill>
                <a:latin typeface="+mj-lt"/>
              </a:rPr>
              <a:t>Optional</a:t>
            </a:r>
          </a:p>
        </p:txBody>
      </p:sp>
    </p:spTree>
    <p:extLst>
      <p:ext uri="{BB962C8B-B14F-4D97-AF65-F5344CB8AC3E}">
        <p14:creationId xmlns:p14="http://schemas.microsoft.com/office/powerpoint/2010/main" val="397055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26</a:t>
            </a:fld>
            <a:endParaRPr lang="en-US"/>
          </a:p>
        </p:txBody>
      </p:sp>
      <p:sp>
        <p:nvSpPr>
          <p:cNvPr id="3" name="Title 2"/>
          <p:cNvSpPr>
            <a:spLocks noGrp="1"/>
          </p:cNvSpPr>
          <p:nvPr>
            <p:ph type="title"/>
          </p:nvPr>
        </p:nvSpPr>
        <p:spPr/>
        <p:txBody>
          <a:bodyPr/>
          <a:lstStyle/>
          <a:p>
            <a:r>
              <a:rPr lang="en-US" dirty="0"/>
              <a:t>Charter</a:t>
            </a:r>
          </a:p>
        </p:txBody>
      </p:sp>
      <p:sp>
        <p:nvSpPr>
          <p:cNvPr id="4" name="Content Placeholder 3"/>
          <p:cNvSpPr>
            <a:spLocks noGrp="1"/>
          </p:cNvSpPr>
          <p:nvPr>
            <p:ph idx="1"/>
          </p:nvPr>
        </p:nvSpPr>
        <p:spPr/>
        <p:txBody>
          <a:bodyPr>
            <a:normAutofit fontScale="92500" lnSpcReduction="10000"/>
          </a:bodyPr>
          <a:lstStyle/>
          <a:p>
            <a:pPr marL="0" indent="0">
              <a:buNone/>
            </a:pPr>
            <a:r>
              <a:rPr lang="en-US" dirty="0"/>
              <a:t>To explore, evaluate, discuss, and create consensus-based specifications, guidelines, test methods, and practices that, through voluntary compliance, will:</a:t>
            </a:r>
          </a:p>
          <a:p>
            <a:pPr marL="0" indent="0">
              <a:buNone/>
            </a:pPr>
            <a:endParaRPr lang="en-US" dirty="0"/>
          </a:p>
          <a:p>
            <a:r>
              <a:rPr lang="en-US" dirty="0"/>
              <a:t>include the materials, piece parts, and interconnection schemes, and unique packaging assemblies that provide for the communication link between the semiconductor chip and the next level of integration, either single- or multi-chip configurations. It relates to the technologies for heterogeneous and other multi-chip packaging such as Fan-out/Fan-in Wafer Level Packaging, Panel Level Packaging, Three-Dimensional Stacking IC, device embedded packaging, flexible electronics technology</a:t>
            </a:r>
          </a:p>
          <a:p>
            <a:r>
              <a:rPr lang="en-US" dirty="0"/>
              <a:t>promote mutual understanding and improved communication between users and suppliers, equipment, automation systems, devices, and services</a:t>
            </a:r>
          </a:p>
          <a:p>
            <a:r>
              <a:rPr lang="en-US" dirty="0"/>
              <a:t>enhance the manufacturing efficiency, capability and shorten time-to-market and reduce manufacturing cost</a:t>
            </a:r>
          </a:p>
          <a:p>
            <a:endParaRPr lang="en-US" dirty="0"/>
          </a:p>
        </p:txBody>
      </p:sp>
    </p:spTree>
    <p:extLst>
      <p:ext uri="{BB962C8B-B14F-4D97-AF65-F5344CB8AC3E}">
        <p14:creationId xmlns:p14="http://schemas.microsoft.com/office/powerpoint/2010/main" val="504643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27</a:t>
            </a:fld>
            <a:endParaRPr lang="en-US"/>
          </a:p>
        </p:txBody>
      </p:sp>
      <p:sp>
        <p:nvSpPr>
          <p:cNvPr id="3" name="Title 2"/>
          <p:cNvSpPr>
            <a:spLocks noGrp="1"/>
          </p:cNvSpPr>
          <p:nvPr>
            <p:ph type="title"/>
          </p:nvPr>
        </p:nvSpPr>
        <p:spPr/>
        <p:txBody>
          <a:bodyPr/>
          <a:lstStyle/>
          <a:p>
            <a:r>
              <a:rPr lang="en-US" dirty="0"/>
              <a:t>Scope</a:t>
            </a:r>
          </a:p>
        </p:txBody>
      </p:sp>
      <p:sp>
        <p:nvSpPr>
          <p:cNvPr id="4" name="Content Placeholder 3"/>
          <p:cNvSpPr>
            <a:spLocks noGrp="1"/>
          </p:cNvSpPr>
          <p:nvPr>
            <p:ph idx="1"/>
          </p:nvPr>
        </p:nvSpPr>
        <p:spPr/>
        <p:txBody>
          <a:bodyPr>
            <a:normAutofit fontScale="92500" lnSpcReduction="10000"/>
          </a:bodyPr>
          <a:lstStyle/>
          <a:p>
            <a:pPr marL="0" indent="0">
              <a:buNone/>
            </a:pPr>
            <a:r>
              <a:rPr lang="en-US" dirty="0"/>
              <a:t>The 3D Packaging and Integration Committee develops standards for semiconductor devices, including processed wafers, chips, or multi-chip configurations to the next level of integration, either in single- or multi-chip configurations:</a:t>
            </a:r>
          </a:p>
          <a:p>
            <a:r>
              <a:rPr lang="en-US" dirty="0"/>
              <a:t>materials needed for 3D applications, including prime silicon and glass wafers, temporary and permanent bonding material, specifications needed for processed wafers and/or chips to enter an integration step, etc.</a:t>
            </a:r>
          </a:p>
          <a:p>
            <a:r>
              <a:rPr lang="en-US" dirty="0"/>
              <a:t>the materials related to the elements of, interconnection schemes, and unique packaging assemblies that provide for the communication link between device and packaging</a:t>
            </a:r>
          </a:p>
          <a:p>
            <a:r>
              <a:rPr lang="en-US" dirty="0"/>
              <a:t>the technologies for heterogeneous and other multi-chip packaging such as Fan-out/Fan-in Wafer Level Packaging, Panel Level Packaging, Three-Dimensional Stacking IC, device embedded packaging, and flexible electronics technology</a:t>
            </a:r>
          </a:p>
          <a:p>
            <a:r>
              <a:rPr lang="en-US" dirty="0"/>
              <a:t>metrologies to support these 3D integration and packaging technologies</a:t>
            </a:r>
          </a:p>
          <a:p>
            <a:endParaRPr lang="en-US" dirty="0"/>
          </a:p>
        </p:txBody>
      </p:sp>
    </p:spTree>
    <p:extLst>
      <p:ext uri="{BB962C8B-B14F-4D97-AF65-F5344CB8AC3E}">
        <p14:creationId xmlns:p14="http://schemas.microsoft.com/office/powerpoint/2010/main" val="2739088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28</a:t>
            </a:fld>
            <a:endParaRPr lang="en-US"/>
          </a:p>
        </p:txBody>
      </p:sp>
      <p:sp>
        <p:nvSpPr>
          <p:cNvPr id="3" name="Title 2"/>
          <p:cNvSpPr>
            <a:spLocks noGrp="1"/>
          </p:cNvSpPr>
          <p:nvPr>
            <p:ph type="title"/>
          </p:nvPr>
        </p:nvSpPr>
        <p:spPr/>
        <p:txBody>
          <a:bodyPr/>
          <a:lstStyle/>
          <a:p>
            <a:r>
              <a:rPr lang="en-US" dirty="0"/>
              <a:t>Ballot Results</a:t>
            </a:r>
            <a:br>
              <a:rPr lang="en-US" dirty="0"/>
            </a:br>
            <a:endParaRPr lang="en-US" dirty="0"/>
          </a:p>
        </p:txBody>
      </p:sp>
      <p:graphicFrame>
        <p:nvGraphicFramePr>
          <p:cNvPr id="7" name="Content Placeholder 6"/>
          <p:cNvGraphicFramePr>
            <a:graphicFrameLocks noGrp="1"/>
          </p:cNvGraphicFramePr>
          <p:nvPr>
            <p:ph idx="1"/>
          </p:nvPr>
        </p:nvGraphicFramePr>
        <p:xfrm>
          <a:off x="457200" y="1295400"/>
          <a:ext cx="8229600" cy="1112520"/>
        </p:xfrm>
        <a:graphic>
          <a:graphicData uri="http://schemas.openxmlformats.org/drawingml/2006/table">
            <a:tbl>
              <a:tblPr firstRow="1" bandRow="1">
                <a:tableStyleId>{8EC20E35-A176-4012-BC5E-935CFFF8708E}</a:tableStyleId>
              </a:tblPr>
              <a:tblGrid>
                <a:gridCol w="914400">
                  <a:extLst>
                    <a:ext uri="{9D8B030D-6E8A-4147-A177-3AD203B41FA5}">
                      <a16:colId xmlns:a16="http://schemas.microsoft.com/office/drawing/2014/main" val="1555774021"/>
                    </a:ext>
                  </a:extLst>
                </a:gridCol>
                <a:gridCol w="5449330">
                  <a:extLst>
                    <a:ext uri="{9D8B030D-6E8A-4147-A177-3AD203B41FA5}">
                      <a16:colId xmlns:a16="http://schemas.microsoft.com/office/drawing/2014/main" val="417047043"/>
                    </a:ext>
                  </a:extLst>
                </a:gridCol>
                <a:gridCol w="1865870">
                  <a:extLst>
                    <a:ext uri="{9D8B030D-6E8A-4147-A177-3AD203B41FA5}">
                      <a16:colId xmlns:a16="http://schemas.microsoft.com/office/drawing/2014/main" val="379422479"/>
                    </a:ext>
                  </a:extLst>
                </a:gridCol>
              </a:tblGrid>
              <a:tr h="370840">
                <a:tc>
                  <a:txBody>
                    <a:bodyPr/>
                    <a:lstStyle/>
                    <a:p>
                      <a:pPr algn="ctr"/>
                      <a:r>
                        <a:rPr lang="en-US" sz="1200" dirty="0">
                          <a:latin typeface="+mj-lt"/>
                        </a:rPr>
                        <a:t>Doc #</a:t>
                      </a:r>
                      <a:endParaRPr lang="en-US" sz="1200" b="0" dirty="0">
                        <a:latin typeface="+mj-lt"/>
                        <a:cs typeface="Arial" panose="020B0604020202020204" pitchFamily="34" charset="0"/>
                      </a:endParaRPr>
                    </a:p>
                  </a:txBody>
                  <a:tcPr anchor="ctr"/>
                </a:tc>
                <a:tc>
                  <a:txBody>
                    <a:bodyPr/>
                    <a:lstStyle/>
                    <a:p>
                      <a:pPr algn="ctr"/>
                      <a:r>
                        <a:rPr lang="en-US" sz="1200" dirty="0">
                          <a:latin typeface="+mj-lt"/>
                        </a:rPr>
                        <a:t>Document Title</a:t>
                      </a:r>
                      <a:endParaRPr lang="en-US" sz="1200" b="0" dirty="0">
                        <a:latin typeface="+mj-lt"/>
                        <a:cs typeface="Arial" panose="020B0604020202020204" pitchFamily="34" charset="0"/>
                      </a:endParaRPr>
                    </a:p>
                  </a:txBody>
                  <a:tcPr anchor="ctr"/>
                </a:tc>
                <a:tc>
                  <a:txBody>
                    <a:bodyPr/>
                    <a:lstStyle/>
                    <a:p>
                      <a:pPr algn="ctr"/>
                      <a:r>
                        <a:rPr lang="en-US" sz="1200" dirty="0">
                          <a:latin typeface="+mj-lt"/>
                        </a:rPr>
                        <a:t>TC Chapter Action</a:t>
                      </a:r>
                      <a:endParaRPr lang="en-US" sz="1200" b="0" dirty="0">
                        <a:latin typeface="+mj-lt"/>
                        <a:cs typeface="Arial" panose="020B0604020202020204" pitchFamily="34" charset="0"/>
                      </a:endParaRPr>
                    </a:p>
                  </a:txBody>
                  <a:tcPr anchor="ctr"/>
                </a:tc>
                <a:extLst>
                  <a:ext uri="{0D108BD9-81ED-4DB2-BD59-A6C34878D82A}">
                    <a16:rowId xmlns:a16="http://schemas.microsoft.com/office/drawing/2014/main" val="3468647342"/>
                  </a:ext>
                </a:extLst>
              </a:tr>
              <a:tr h="370840">
                <a:tc>
                  <a:txBody>
                    <a:bodyPr/>
                    <a:lstStyle/>
                    <a:p>
                      <a:endParaRPr lang="en-US" sz="1200" dirty="0">
                        <a:latin typeface="+mj-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cap="none" normalizeH="0" baseline="0" dirty="0">
                        <a:ln>
                          <a:noFill/>
                        </a:ln>
                        <a:solidFill>
                          <a:schemeClr val="tx1"/>
                        </a:solidFill>
                        <a:effectLst/>
                        <a:latin typeface="+mj-lt"/>
                        <a:ea typeface="ＭＳ 明朝" pitchFamily="49" charset="-128"/>
                        <a:cs typeface="Times New Roman" pitchFamily="18" charset="0"/>
                      </a:endParaRPr>
                    </a:p>
                  </a:txBody>
                  <a:tcPr/>
                </a:tc>
                <a:tc>
                  <a:txBody>
                    <a:bodyPr/>
                    <a:lstStyle/>
                    <a:p>
                      <a:endParaRPr lang="en-US" sz="1200" b="0" dirty="0">
                        <a:solidFill>
                          <a:srgbClr val="008000"/>
                        </a:solidFill>
                        <a:latin typeface="+mj-lt"/>
                      </a:endParaRPr>
                    </a:p>
                  </a:txBody>
                  <a:tcPr/>
                </a:tc>
                <a:extLst>
                  <a:ext uri="{0D108BD9-81ED-4DB2-BD59-A6C34878D82A}">
                    <a16:rowId xmlns:a16="http://schemas.microsoft.com/office/drawing/2014/main" val="3425651141"/>
                  </a:ext>
                </a:extLst>
              </a:tr>
              <a:tr h="370840">
                <a:tc>
                  <a:txBody>
                    <a:bodyPr/>
                    <a:lstStyle/>
                    <a:p>
                      <a:endParaRPr lang="en-US" sz="1200" dirty="0">
                        <a:latin typeface="+mj-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cap="none" normalizeH="0" baseline="0" dirty="0">
                        <a:ln>
                          <a:noFill/>
                        </a:ln>
                        <a:solidFill>
                          <a:schemeClr val="tx1"/>
                        </a:solidFill>
                        <a:effectLst/>
                        <a:latin typeface="+mj-lt"/>
                        <a:ea typeface="ＭＳ 明朝" pitchFamily="49" charset="-128"/>
                        <a:cs typeface="Times New Roman" pitchFamily="18" charset="0"/>
                      </a:endParaRPr>
                    </a:p>
                  </a:txBody>
                  <a:tcPr/>
                </a:tc>
                <a:tc>
                  <a:txBody>
                    <a:bodyPr/>
                    <a:lstStyle/>
                    <a:p>
                      <a:endParaRPr lang="en-US" sz="1200" dirty="0">
                        <a:latin typeface="+mj-lt"/>
                      </a:endParaRPr>
                    </a:p>
                  </a:txBody>
                  <a:tcPr/>
                </a:tc>
                <a:extLst>
                  <a:ext uri="{0D108BD9-81ED-4DB2-BD59-A6C34878D82A}">
                    <a16:rowId xmlns:a16="http://schemas.microsoft.com/office/drawing/2014/main" val="579053526"/>
                  </a:ext>
                </a:extLst>
              </a:tr>
            </a:tbl>
          </a:graphicData>
        </a:graphic>
      </p:graphicFrame>
      <p:sp>
        <p:nvSpPr>
          <p:cNvPr id="8" name="Rectangle 7"/>
          <p:cNvSpPr/>
          <p:nvPr/>
        </p:nvSpPr>
        <p:spPr>
          <a:xfrm>
            <a:off x="457200" y="3177672"/>
            <a:ext cx="8229600" cy="1231106"/>
          </a:xfrm>
          <a:prstGeom prst="rect">
            <a:avLst/>
          </a:prstGeom>
        </p:spPr>
        <p:txBody>
          <a:bodyPr wrap="square">
            <a:spAutoFit/>
          </a:bodyPr>
          <a:lstStyle/>
          <a:p>
            <a:pPr algn="just"/>
            <a:endParaRPr lang="en-US" sz="1200" dirty="0">
              <a:solidFill>
                <a:srgbClr val="000000"/>
              </a:solidFill>
              <a:latin typeface="+mj-lt"/>
            </a:endParaRPr>
          </a:p>
          <a:p>
            <a:pPr algn="just"/>
            <a:r>
              <a:rPr lang="en-US" sz="1200" dirty="0">
                <a:solidFill>
                  <a:srgbClr val="000000"/>
                </a:solidFill>
                <a:latin typeface="+mj-lt"/>
              </a:rPr>
              <a:t>Note 1:</a:t>
            </a:r>
            <a:r>
              <a:rPr lang="en-US" sz="1200" b="1" dirty="0">
                <a:solidFill>
                  <a:srgbClr val="000000"/>
                </a:solidFill>
                <a:latin typeface="+mj-lt"/>
              </a:rPr>
              <a:t> </a:t>
            </a:r>
            <a:r>
              <a:rPr lang="en-US" sz="1200" b="1" dirty="0">
                <a:solidFill>
                  <a:srgbClr val="008000"/>
                </a:solidFill>
                <a:latin typeface="+mj-lt"/>
              </a:rPr>
              <a:t>Passed</a:t>
            </a:r>
            <a:r>
              <a:rPr lang="en-US" sz="1200" dirty="0">
                <a:solidFill>
                  <a:srgbClr val="000000"/>
                </a:solidFill>
                <a:latin typeface="+mj-lt"/>
              </a:rPr>
              <a:t> ballots and line items will be submitted to the ISC Audit &amp; Review Subcommittee for procedural review.</a:t>
            </a:r>
          </a:p>
          <a:p>
            <a:pPr algn="just"/>
            <a:endParaRPr lang="en-US" sz="1200" dirty="0">
              <a:solidFill>
                <a:srgbClr val="000000"/>
              </a:solidFill>
              <a:latin typeface="+mj-lt"/>
            </a:endParaRPr>
          </a:p>
          <a:p>
            <a:pPr algn="just"/>
            <a:r>
              <a:rPr lang="en-US" sz="1200" dirty="0">
                <a:solidFill>
                  <a:srgbClr val="000000"/>
                </a:solidFill>
                <a:latin typeface="+mj-lt"/>
              </a:rPr>
              <a:t>Note 2:</a:t>
            </a:r>
            <a:r>
              <a:rPr lang="en-US" sz="1200" b="1" dirty="0">
                <a:solidFill>
                  <a:srgbClr val="000000"/>
                </a:solidFill>
                <a:latin typeface="+mj-lt"/>
              </a:rPr>
              <a:t> </a:t>
            </a:r>
            <a:r>
              <a:rPr lang="en-US" sz="1200" b="1" dirty="0">
                <a:solidFill>
                  <a:srgbClr val="FF0000"/>
                </a:solidFill>
                <a:latin typeface="+mj-lt"/>
              </a:rPr>
              <a:t>Failed</a:t>
            </a:r>
            <a:r>
              <a:rPr lang="en-US" sz="1200" dirty="0">
                <a:solidFill>
                  <a:srgbClr val="000000"/>
                </a:solidFill>
                <a:latin typeface="+mj-lt"/>
              </a:rPr>
              <a:t> ballots and line items were returned to the originating task forces for re-work and re-balloting or abandoning.</a:t>
            </a:r>
            <a:r>
              <a:rPr lang="en-US" sz="1400" dirty="0">
                <a:solidFill>
                  <a:srgbClr val="000000"/>
                </a:solidFill>
                <a:latin typeface="+mj-lt"/>
              </a:rPr>
              <a:t> </a:t>
            </a:r>
          </a:p>
          <a:p>
            <a:pPr algn="just"/>
            <a:endParaRPr lang="en-US" sz="1200" dirty="0">
              <a:latin typeface="+mj-lt"/>
            </a:endParaRPr>
          </a:p>
        </p:txBody>
      </p:sp>
    </p:spTree>
    <p:extLst>
      <p:ext uri="{BB962C8B-B14F-4D97-AF65-F5344CB8AC3E}">
        <p14:creationId xmlns:p14="http://schemas.microsoft.com/office/powerpoint/2010/main" val="2849841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29</a:t>
            </a:fld>
            <a:endParaRPr lang="en-US"/>
          </a:p>
        </p:txBody>
      </p:sp>
      <p:sp>
        <p:nvSpPr>
          <p:cNvPr id="3" name="Title 2"/>
          <p:cNvSpPr>
            <a:spLocks noGrp="1"/>
          </p:cNvSpPr>
          <p:nvPr>
            <p:ph type="title"/>
          </p:nvPr>
        </p:nvSpPr>
        <p:spPr/>
        <p:txBody>
          <a:bodyPr/>
          <a:lstStyle/>
          <a:p>
            <a:r>
              <a:rPr lang="en-US"/>
              <a:t>Participating Companies*</a:t>
            </a:r>
            <a:endParaRPr lang="en-US" dirty="0"/>
          </a:p>
        </p:txBody>
      </p:sp>
      <p:graphicFrame>
        <p:nvGraphicFramePr>
          <p:cNvPr id="5" name="Content Placeholder 4"/>
          <p:cNvGraphicFramePr>
            <a:graphicFrameLocks noGrp="1"/>
          </p:cNvGraphicFramePr>
          <p:nvPr>
            <p:ph idx="1"/>
          </p:nvPr>
        </p:nvGraphicFramePr>
        <p:xfrm>
          <a:off x="457200" y="1295400"/>
          <a:ext cx="8229600" cy="3886216"/>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AGC Electronics</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Altera</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Applied Materials</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Brewer Science</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Corning</a:t>
                      </a:r>
                    </a:p>
                    <a:p>
                      <a:pPr marL="0" marR="0" lvl="0" indent="0" algn="ctr" defTabSz="914400" rtl="0" eaLnBrk="1" fontAlgn="base" latinLnBrk="0" hangingPunct="1">
                        <a:lnSpc>
                          <a:spcPct val="100000"/>
                        </a:lnSpc>
                        <a:spcBef>
                          <a:spcPts val="600"/>
                        </a:spcBef>
                        <a:spcAft>
                          <a:spcPts val="1200"/>
                        </a:spcAft>
                        <a:buClrTx/>
                        <a:buSzTx/>
                        <a:buFontTx/>
                        <a:buNone/>
                        <a:tabLst/>
                        <a:defRPr/>
                      </a:pPr>
                      <a:r>
                        <a:rPr kumimoji="0" lang="en-US" sz="1600" b="0" i="0" u="none" strike="noStrike" cap="none" normalizeH="0" baseline="0" dirty="0" err="1">
                          <a:ln>
                            <a:noFill/>
                          </a:ln>
                          <a:solidFill>
                            <a:schemeClr val="tx1"/>
                          </a:solidFill>
                          <a:effectLst/>
                          <a:latin typeface="Gill Sans MT" pitchFamily="34" charset="0"/>
                        </a:rPr>
                        <a:t>eda</a:t>
                      </a:r>
                      <a:r>
                        <a:rPr kumimoji="0" lang="en-US" sz="1600" b="0" i="0" u="none" strike="noStrike" cap="none" normalizeH="0" baseline="0" dirty="0">
                          <a:ln>
                            <a:noFill/>
                          </a:ln>
                          <a:solidFill>
                            <a:schemeClr val="tx1"/>
                          </a:solidFill>
                          <a:effectLst/>
                          <a:latin typeface="Gill Sans MT" pitchFamily="34" charset="0"/>
                        </a:rPr>
                        <a:t> 2 </a:t>
                      </a:r>
                      <a:r>
                        <a:rPr kumimoji="0" lang="en-US" sz="1600" b="0" i="0" u="none" strike="noStrike" cap="none" normalizeH="0" baseline="0" dirty="0" err="1">
                          <a:ln>
                            <a:noFill/>
                          </a:ln>
                          <a:solidFill>
                            <a:schemeClr val="tx1"/>
                          </a:solidFill>
                          <a:effectLst/>
                          <a:latin typeface="Gill Sans MT" pitchFamily="34" charset="0"/>
                        </a:rPr>
                        <a:t>asic</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defRPr/>
                      </a:pPr>
                      <a:r>
                        <a:rPr kumimoji="0" lang="en-US" sz="1600" b="0" i="0" u="none" strike="noStrike" cap="none" normalizeH="0" baseline="0" dirty="0" err="1">
                          <a:ln>
                            <a:noFill/>
                          </a:ln>
                          <a:solidFill>
                            <a:schemeClr val="tx1"/>
                          </a:solidFill>
                          <a:effectLst/>
                          <a:latin typeface="Gill Sans MT" pitchFamily="34" charset="0"/>
                        </a:rPr>
                        <a:t>Elpida</a:t>
                      </a:r>
                      <a:r>
                        <a:rPr kumimoji="0" lang="en-US" sz="1600" b="0" i="0" u="none" strike="noStrike" cap="none" normalizeH="0" baseline="0" dirty="0">
                          <a:ln>
                            <a:noFill/>
                          </a:ln>
                          <a:solidFill>
                            <a:schemeClr val="tx1"/>
                          </a:solidFill>
                          <a:effectLst/>
                          <a:latin typeface="Gill Sans MT" pitchFamily="34" charset="0"/>
                        </a:rPr>
                        <a:t> Memory</a:t>
                      </a:r>
                    </a:p>
                  </a:txBody>
                  <a:tcPr marT="45728" marB="45728" horzOverflow="overflow">
                    <a:solidFill>
                      <a:schemeClr val="bg1"/>
                    </a:solidFill>
                  </a:tcPr>
                </a:tc>
                <a:tc>
                  <a:txBody>
                    <a:bodyPr/>
                    <a:lstStyle/>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err="1">
                          <a:ln>
                            <a:noFill/>
                          </a:ln>
                          <a:solidFill>
                            <a:schemeClr val="tx1"/>
                          </a:solidFill>
                          <a:effectLst/>
                          <a:latin typeface="Gill Sans MT" pitchFamily="34" charset="0"/>
                        </a:rPr>
                        <a:t>Entegris</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Fujifilm Electronic</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GLOBALFOUNDRIES</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err="1">
                          <a:ln>
                            <a:noFill/>
                          </a:ln>
                          <a:solidFill>
                            <a:schemeClr val="tx1"/>
                          </a:solidFill>
                          <a:effectLst/>
                          <a:latin typeface="Gill Sans MT" pitchFamily="34" charset="0"/>
                        </a:rPr>
                        <a:t>iNEMI</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Intel</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ITRI</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err="1">
                          <a:ln>
                            <a:noFill/>
                          </a:ln>
                          <a:solidFill>
                            <a:schemeClr val="tx1"/>
                          </a:solidFill>
                          <a:effectLst/>
                          <a:latin typeface="Gill Sans MT" pitchFamily="34" charset="0"/>
                        </a:rPr>
                        <a:t>Neocera</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defRPr/>
                      </a:pPr>
                      <a:r>
                        <a:rPr kumimoji="0" lang="en-US" sz="1600" b="0" i="0" u="none" strike="noStrike" cap="none" normalizeH="0" baseline="0" dirty="0">
                          <a:ln>
                            <a:noFill/>
                          </a:ln>
                          <a:solidFill>
                            <a:schemeClr val="tx1"/>
                          </a:solidFill>
                          <a:effectLst/>
                          <a:latin typeface="Gill Sans MT" pitchFamily="34" charset="0"/>
                        </a:rPr>
                        <a:t>NIST</a:t>
                      </a:r>
                    </a:p>
                  </a:txBody>
                  <a:tcPr marT="45728" marB="45728" horzOverflow="overflow">
                    <a:solidFill>
                      <a:schemeClr val="bg1"/>
                    </a:solidFill>
                  </a:tcPr>
                </a:tc>
                <a:tc>
                  <a:txBody>
                    <a:bodyPr/>
                    <a:lstStyle/>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err="1">
                          <a:ln>
                            <a:noFill/>
                          </a:ln>
                          <a:solidFill>
                            <a:schemeClr val="tx1"/>
                          </a:solidFill>
                          <a:effectLst/>
                          <a:latin typeface="Gill Sans MT" pitchFamily="34" charset="0"/>
                        </a:rPr>
                        <a:t>Novati</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Qualcomm</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Quartet Mechanics</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ROHM Semiconductor</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Rudolph Technologies</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SEMATECH</a:t>
                      </a:r>
                    </a:p>
                    <a:p>
                      <a:pPr marL="0" marR="0" lvl="0" indent="0" algn="ctr" defTabSz="914400" rtl="0" eaLnBrk="1" fontAlgn="base" latinLnBrk="0" hangingPunct="1">
                        <a:lnSpc>
                          <a:spcPct val="100000"/>
                        </a:lnSpc>
                        <a:spcBef>
                          <a:spcPts val="600"/>
                        </a:spcBef>
                        <a:spcAft>
                          <a:spcPts val="1200"/>
                        </a:spcAft>
                        <a:buClrTx/>
                        <a:buSzTx/>
                        <a:buFontTx/>
                        <a:buNone/>
                        <a:tabLst/>
                        <a:defRPr/>
                      </a:pPr>
                      <a:r>
                        <a:rPr kumimoji="0" lang="en-US" sz="1600" b="0" i="0" u="none" strike="noStrike" cap="none" normalizeH="0" baseline="0" dirty="0" err="1">
                          <a:ln>
                            <a:noFill/>
                          </a:ln>
                          <a:solidFill>
                            <a:schemeClr val="tx1"/>
                          </a:solidFill>
                          <a:effectLst/>
                          <a:latin typeface="Gill Sans MT" pitchFamily="34" charset="0"/>
                        </a:rPr>
                        <a:t>Semilab</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defRPr/>
                      </a:pPr>
                      <a:r>
                        <a:rPr kumimoji="0" lang="en-US" sz="1600" b="0" i="0" u="none" strike="noStrike" cap="none" normalizeH="0" baseline="0" dirty="0">
                          <a:ln>
                            <a:noFill/>
                          </a:ln>
                          <a:solidFill>
                            <a:schemeClr val="tx1"/>
                          </a:solidFill>
                          <a:effectLst/>
                          <a:latin typeface="Gill Sans MT" pitchFamily="34" charset="0"/>
                        </a:rPr>
                        <a:t>Shin-Etsu Polymer</a:t>
                      </a:r>
                    </a:p>
                  </a:txBody>
                  <a:tcPr marT="45728" marB="45728" horzOverflow="overflow">
                    <a:solidFill>
                      <a:schemeClr val="bg1"/>
                    </a:solidFill>
                  </a:tcPr>
                </a:tc>
                <a:tc>
                  <a:txBody>
                    <a:bodyPr/>
                    <a:lstStyle/>
                    <a:p>
                      <a:pPr marL="0" marR="0" lvl="0" indent="0" algn="ctr" defTabSz="914400" rtl="0" eaLnBrk="1" fontAlgn="base" latinLnBrk="0" hangingPunct="1">
                        <a:lnSpc>
                          <a:spcPct val="100000"/>
                        </a:lnSpc>
                        <a:spcBef>
                          <a:spcPts val="600"/>
                        </a:spcBef>
                        <a:spcAft>
                          <a:spcPts val="1200"/>
                        </a:spcAft>
                        <a:buClrTx/>
                        <a:buSzTx/>
                        <a:buFontTx/>
                        <a:buNone/>
                        <a:tabLst/>
                        <a:defRPr/>
                      </a:pPr>
                      <a:r>
                        <a:rPr kumimoji="0" lang="en-US" sz="1600" b="0" i="0" u="none" strike="noStrike" cap="none" normalizeH="0" baseline="0" dirty="0" err="1">
                          <a:ln>
                            <a:noFill/>
                          </a:ln>
                          <a:solidFill>
                            <a:schemeClr val="tx1"/>
                          </a:solidFill>
                          <a:effectLst/>
                          <a:latin typeface="Gill Sans MT" pitchFamily="34" charset="0"/>
                        </a:rPr>
                        <a:t>Sonoscan</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SUMCO</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err="1">
                          <a:ln>
                            <a:noFill/>
                          </a:ln>
                          <a:solidFill>
                            <a:schemeClr val="tx1"/>
                          </a:solidFill>
                          <a:effectLst/>
                          <a:latin typeface="Gill Sans MT" pitchFamily="34" charset="0"/>
                        </a:rPr>
                        <a:t>Suss</a:t>
                      </a:r>
                      <a:r>
                        <a:rPr kumimoji="0" lang="en-US" sz="1600" b="0" i="0" u="none" strike="noStrike" cap="none" normalizeH="0" baseline="0" dirty="0">
                          <a:ln>
                            <a:noFill/>
                          </a:ln>
                          <a:solidFill>
                            <a:schemeClr val="tx1"/>
                          </a:solidFill>
                          <a:effectLst/>
                          <a:latin typeface="Gill Sans MT" pitchFamily="34" charset="0"/>
                        </a:rPr>
                        <a:t> </a:t>
                      </a:r>
                      <a:r>
                        <a:rPr kumimoji="0" lang="en-US" sz="1600" b="0" i="0" u="none" strike="noStrike" cap="none" normalizeH="0" baseline="0" dirty="0" err="1">
                          <a:ln>
                            <a:noFill/>
                          </a:ln>
                          <a:solidFill>
                            <a:schemeClr val="tx1"/>
                          </a:solidFill>
                          <a:effectLst/>
                          <a:latin typeface="Gill Sans MT" pitchFamily="34" charset="0"/>
                        </a:rPr>
                        <a:t>MicroTec</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err="1">
                          <a:ln>
                            <a:noFill/>
                          </a:ln>
                          <a:solidFill>
                            <a:schemeClr val="tx1"/>
                          </a:solidFill>
                          <a:effectLst/>
                          <a:latin typeface="Gill Sans MT" pitchFamily="34" charset="0"/>
                        </a:rPr>
                        <a:t>Tezzaron</a:t>
                      </a:r>
                      <a:endParaRPr kumimoji="0" lang="en-US" sz="1600" b="0" i="0" u="none" strike="noStrike" cap="none" normalizeH="0" baseline="0" dirty="0">
                        <a:ln>
                          <a:noFill/>
                        </a:ln>
                        <a:solidFill>
                          <a:schemeClr val="tx1"/>
                        </a:solidFill>
                        <a:effectLst/>
                        <a:latin typeface="Gill Sans MT" pitchFamily="34" charset="0"/>
                      </a:endParaRP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Toray Engineering</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TSMC</a:t>
                      </a:r>
                    </a:p>
                    <a:p>
                      <a:pPr marL="0" marR="0" lvl="0" indent="0" algn="ctr" defTabSz="914400" rtl="0" eaLnBrk="1" fontAlgn="base" latinLnBrk="0" hangingPunct="1">
                        <a:lnSpc>
                          <a:spcPct val="100000"/>
                        </a:lnSpc>
                        <a:spcBef>
                          <a:spcPts val="600"/>
                        </a:spcBef>
                        <a:spcAft>
                          <a:spcPts val="1200"/>
                        </a:spcAft>
                        <a:buClrTx/>
                        <a:buSzTx/>
                        <a:buFontTx/>
                        <a:buNone/>
                        <a:tabLst/>
                      </a:pPr>
                      <a:r>
                        <a:rPr kumimoji="0" lang="en-US" sz="1600" b="0" i="0" u="none" strike="noStrike" cap="none" normalizeH="0" baseline="0" dirty="0">
                          <a:ln>
                            <a:noFill/>
                          </a:ln>
                          <a:solidFill>
                            <a:schemeClr val="tx1"/>
                          </a:solidFill>
                          <a:effectLst/>
                          <a:latin typeface="Gill Sans MT" pitchFamily="34" charset="0"/>
                        </a:rPr>
                        <a:t>Xilinx</a:t>
                      </a:r>
                    </a:p>
                  </a:txBody>
                  <a:tcPr marT="45728" marB="45728" horzOverflow="overflow">
                    <a:solidFill>
                      <a:schemeClr val="bg1"/>
                    </a:solidFill>
                  </a:tcPr>
                </a:tc>
                <a:extLst>
                  <a:ext uri="{0D108BD9-81ED-4DB2-BD59-A6C34878D82A}">
                    <a16:rowId xmlns:a16="http://schemas.microsoft.com/office/drawing/2014/main" val="10000"/>
                  </a:ext>
                </a:extLst>
              </a:tr>
            </a:tbl>
          </a:graphicData>
        </a:graphic>
      </p:graphicFrame>
      <p:sp>
        <p:nvSpPr>
          <p:cNvPr id="6" name="Text Box 18"/>
          <p:cNvSpPr txBox="1">
            <a:spLocks noChangeArrowheads="1"/>
          </p:cNvSpPr>
          <p:nvPr/>
        </p:nvSpPr>
        <p:spPr bwMode="auto">
          <a:xfrm>
            <a:off x="7446666" y="6400800"/>
            <a:ext cx="10668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600" b="1" dirty="0"/>
              <a:t>*</a:t>
            </a:r>
            <a:r>
              <a:rPr lang="en-US" sz="1400" dirty="0"/>
              <a:t> </a:t>
            </a:r>
            <a:r>
              <a:rPr lang="en-US" sz="1050" dirty="0"/>
              <a:t>partial list</a:t>
            </a:r>
          </a:p>
        </p:txBody>
      </p:sp>
    </p:spTree>
    <p:extLst>
      <p:ext uri="{BB962C8B-B14F-4D97-AF65-F5344CB8AC3E}">
        <p14:creationId xmlns:p14="http://schemas.microsoft.com/office/powerpoint/2010/main" val="2136054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3</a:t>
            </a:fld>
            <a:endParaRPr lang="en-US"/>
          </a:p>
        </p:txBody>
      </p:sp>
      <p:sp>
        <p:nvSpPr>
          <p:cNvPr id="3" name="Title 2"/>
          <p:cNvSpPr>
            <a:spLocks noGrp="1"/>
          </p:cNvSpPr>
          <p:nvPr>
            <p:ph type="title"/>
          </p:nvPr>
        </p:nvSpPr>
        <p:spPr/>
        <p:txBody>
          <a:bodyPr/>
          <a:lstStyle/>
          <a:p>
            <a:r>
              <a:rPr lang="en-US" dirty="0"/>
              <a:t>Announcements</a:t>
            </a:r>
          </a:p>
        </p:txBody>
      </p:sp>
      <p:sp>
        <p:nvSpPr>
          <p:cNvPr id="4" name="Content Placeholder 3"/>
          <p:cNvSpPr>
            <a:spLocks noGrp="1"/>
          </p:cNvSpPr>
          <p:nvPr>
            <p:ph idx="1"/>
          </p:nvPr>
        </p:nvSpPr>
        <p:spPr/>
        <p:txBody>
          <a:bodyPr/>
          <a:lstStyle/>
          <a:p>
            <a:endParaRPr lang="en-US" dirty="0"/>
          </a:p>
        </p:txBody>
      </p:sp>
    </p:spTree>
    <p:extLst>
      <p:ext uri="{BB962C8B-B14F-4D97-AF65-F5344CB8AC3E}">
        <p14:creationId xmlns:p14="http://schemas.microsoft.com/office/powerpoint/2010/main" val="3700695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30</a:t>
            </a:fld>
            <a:endParaRPr lang="en-US"/>
          </a:p>
        </p:txBody>
      </p:sp>
      <p:sp>
        <p:nvSpPr>
          <p:cNvPr id="3" name="Title 2"/>
          <p:cNvSpPr>
            <a:spLocks noGrp="1"/>
          </p:cNvSpPr>
          <p:nvPr>
            <p:ph type="title"/>
          </p:nvPr>
        </p:nvSpPr>
        <p:spPr/>
        <p:txBody>
          <a:bodyPr/>
          <a:lstStyle/>
          <a:p>
            <a:r>
              <a:rPr lang="en-US" dirty="0"/>
              <a:t>Published Standards [1/16]</a:t>
            </a:r>
          </a:p>
        </p:txBody>
      </p:sp>
      <p:sp>
        <p:nvSpPr>
          <p:cNvPr id="4" name="Content Placeholder 3"/>
          <p:cNvSpPr>
            <a:spLocks noGrp="1"/>
          </p:cNvSpPr>
          <p:nvPr>
            <p:ph idx="1"/>
          </p:nvPr>
        </p:nvSpPr>
        <p:spPr/>
        <p:txBody>
          <a:bodyPr/>
          <a:lstStyle/>
          <a:p>
            <a:r>
              <a:rPr lang="en-US"/>
              <a:t>SEMI 3D1-0912, Terminology for Through Silicon via Geometrical Metrology</a:t>
            </a:r>
          </a:p>
          <a:p>
            <a:pPr lvl="1"/>
            <a:r>
              <a:rPr lang="en-US"/>
              <a:t>Clear and commonly accepted definitions are needed for efficient communication and to prevent misunderstanding between buyers and vendors of metrology equipment and manufacturing services. </a:t>
            </a:r>
          </a:p>
          <a:p>
            <a:pPr lvl="1"/>
            <a:r>
              <a:rPr lang="en-US"/>
              <a:t>The purpose of this Document is to provide a consistent terminology for the understanding and discussion of metrology issues important to through silicon vias (TSV).</a:t>
            </a:r>
          </a:p>
          <a:p>
            <a:endParaRPr lang="en-US" dirty="0"/>
          </a:p>
        </p:txBody>
      </p:sp>
    </p:spTree>
    <p:extLst>
      <p:ext uri="{BB962C8B-B14F-4D97-AF65-F5344CB8AC3E}">
        <p14:creationId xmlns:p14="http://schemas.microsoft.com/office/powerpoint/2010/main" val="363499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[2/16]</a:t>
            </a:r>
          </a:p>
        </p:txBody>
      </p:sp>
      <p:sp>
        <p:nvSpPr>
          <p:cNvPr id="6147" name="Content Placeholder 2"/>
          <p:cNvSpPr>
            <a:spLocks noGrp="1"/>
          </p:cNvSpPr>
          <p:nvPr>
            <p:ph idx="1"/>
          </p:nvPr>
        </p:nvSpPr>
        <p:spPr/>
        <p:txBody>
          <a:bodyPr/>
          <a:lstStyle/>
          <a:p>
            <a:r>
              <a:rPr lang="en-US"/>
              <a:t>SEMI 3D2-0216, Specification for Glass Carrier Wafers for 3DS-IC Applications</a:t>
            </a:r>
          </a:p>
          <a:p>
            <a:pPr lvl="1"/>
            <a:r>
              <a:rPr lang="en-US"/>
              <a:t>This Specification describes:</a:t>
            </a:r>
          </a:p>
          <a:p>
            <a:pPr lvl="2"/>
            <a:r>
              <a:rPr lang="en-US"/>
              <a:t>dimensional, thermal, and wafer preparation characteristics for glass starting material that will be used as carrier wafers in a temporary bonded state;</a:t>
            </a:r>
          </a:p>
          <a:p>
            <a:pPr lvl="2"/>
            <a:r>
              <a:rPr lang="en-US"/>
              <a:t>glass carrier wafers with nominal diameters of 200 and 300 mm, and a thickness of 700 um, although the wafer diameter and thickness required may vary due to process and functional variation. Such variations shall be clarified in the purchasing order or in the contract.</a:t>
            </a:r>
          </a:p>
          <a:p>
            <a:pPr lvl="1"/>
            <a:r>
              <a:rPr lang="en-US"/>
              <a:t>Methods of measurements suitable for determining the characteristics in the specifications are indicated.</a:t>
            </a:r>
            <a:endParaRPr lang="en-US" dirty="0"/>
          </a:p>
        </p:txBody>
      </p:sp>
    </p:spTree>
    <p:extLst>
      <p:ext uri="{BB962C8B-B14F-4D97-AF65-F5344CB8AC3E}">
        <p14:creationId xmlns:p14="http://schemas.microsoft.com/office/powerpoint/2010/main" val="17998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[3/16]</a:t>
            </a:r>
          </a:p>
        </p:txBody>
      </p:sp>
      <p:sp>
        <p:nvSpPr>
          <p:cNvPr id="6147" name="Content Placeholder 2"/>
          <p:cNvSpPr>
            <a:spLocks noGrp="1"/>
          </p:cNvSpPr>
          <p:nvPr>
            <p:ph idx="1"/>
          </p:nvPr>
        </p:nvSpPr>
        <p:spPr/>
        <p:txBody>
          <a:bodyPr/>
          <a:lstStyle/>
          <a:p>
            <a:r>
              <a:rPr lang="en-US"/>
              <a:t>SEMI 3D3-0613, Guide for Multi-Wafer Transport and Storage Containers for 300 mm, Thin Silicon Wafers on Tape Frames</a:t>
            </a:r>
          </a:p>
          <a:p>
            <a:pPr lvl="1"/>
            <a:r>
              <a:rPr lang="en-US"/>
              <a:t>This Guide is intended to address the needs for choosing a method for shipping thin wafers on tape frames in such a way that they arrive undamaged at their final destination. It describes various methods of shipping thin wafers on tape frames. </a:t>
            </a:r>
            <a:endParaRPr lang="en-US" dirty="0"/>
          </a:p>
        </p:txBody>
      </p:sp>
    </p:spTree>
    <p:extLst>
      <p:ext uri="{BB962C8B-B14F-4D97-AF65-F5344CB8AC3E}">
        <p14:creationId xmlns:p14="http://schemas.microsoft.com/office/powerpoint/2010/main" val="3049613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[4/16]</a:t>
            </a:r>
          </a:p>
        </p:txBody>
      </p:sp>
      <p:sp>
        <p:nvSpPr>
          <p:cNvPr id="6147" name="Content Placeholder 2"/>
          <p:cNvSpPr>
            <a:spLocks noGrp="1"/>
          </p:cNvSpPr>
          <p:nvPr>
            <p:ph idx="1"/>
          </p:nvPr>
        </p:nvSpPr>
        <p:spPr/>
        <p:txBody>
          <a:bodyPr/>
          <a:lstStyle/>
          <a:p>
            <a:r>
              <a:rPr lang="en-US" dirty="0"/>
              <a:t>SEMI 3D4-0915, Guide for Metrology for Measuring Thickness, Total Thickness Variation (TTV), Bow, Warp/</a:t>
            </a:r>
            <a:r>
              <a:rPr lang="en-US" dirty="0" err="1"/>
              <a:t>Sori</a:t>
            </a:r>
            <a:r>
              <a:rPr lang="en-US" dirty="0"/>
              <a:t>, and Flatness of Bonded Wafer Stacks</a:t>
            </a:r>
          </a:p>
          <a:p>
            <a:pPr lvl="1"/>
            <a:r>
              <a:rPr lang="en-US" dirty="0"/>
              <a:t>Control of parameters, such as bonded wafer stack (BWS) thickness, total thickness variation (TTV), bow, warp/</a:t>
            </a:r>
            <a:r>
              <a:rPr lang="en-US" dirty="0" err="1"/>
              <a:t>sori</a:t>
            </a:r>
            <a:r>
              <a:rPr lang="en-US" dirty="0"/>
              <a:t>, and flatness metrology, is essential to successful implementation of a wafer bonding process. These parameters provide meaningful information about the quality of the wafer thinning process (if used), the uniformity of the bonding process, and the amount of deformation induced to the wafer stack by the bonding process. </a:t>
            </a:r>
          </a:p>
          <a:p>
            <a:pPr lvl="1"/>
            <a:r>
              <a:rPr lang="en-US" dirty="0"/>
              <a:t>This Guide provides a description of tools that can be used to determine these key parameters before, during, and after the process steps involved in wafer bonding.</a:t>
            </a:r>
          </a:p>
        </p:txBody>
      </p:sp>
    </p:spTree>
    <p:extLst>
      <p:ext uri="{BB962C8B-B14F-4D97-AF65-F5344CB8AC3E}">
        <p14:creationId xmlns:p14="http://schemas.microsoft.com/office/powerpoint/2010/main" val="3339553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[5/16]</a:t>
            </a:r>
          </a:p>
        </p:txBody>
      </p:sp>
      <p:sp>
        <p:nvSpPr>
          <p:cNvPr id="6147" name="Content Placeholder 2"/>
          <p:cNvSpPr>
            <a:spLocks noGrp="1"/>
          </p:cNvSpPr>
          <p:nvPr>
            <p:ph idx="1"/>
          </p:nvPr>
        </p:nvSpPr>
        <p:spPr/>
        <p:txBody>
          <a:bodyPr/>
          <a:lstStyle/>
          <a:p>
            <a:r>
              <a:rPr lang="en-US"/>
              <a:t>SEMI 3D5-0314, Guide for Metrology Techniques to be used in Measurement of Geometrical Parameters of Through-Silicon Vias (TSVs) in 3DS-IC Structures</a:t>
            </a:r>
          </a:p>
          <a:p>
            <a:pPr lvl="1"/>
            <a:r>
              <a:rPr lang="en-US"/>
              <a:t>This Guide aims to assist in the selection and use of tools for performing measurements of geometrical parameters of an individual TSV (through-silicon via), or of an array of TSVs. </a:t>
            </a:r>
            <a:endParaRPr lang="en-US" dirty="0"/>
          </a:p>
        </p:txBody>
      </p:sp>
    </p:spTree>
    <p:extLst>
      <p:ext uri="{BB962C8B-B14F-4D97-AF65-F5344CB8AC3E}">
        <p14:creationId xmlns:p14="http://schemas.microsoft.com/office/powerpoint/2010/main" val="3155028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[6/16]</a:t>
            </a:r>
          </a:p>
        </p:txBody>
      </p:sp>
      <p:sp>
        <p:nvSpPr>
          <p:cNvPr id="6147" name="Content Placeholder 2"/>
          <p:cNvSpPr>
            <a:spLocks noGrp="1"/>
          </p:cNvSpPr>
          <p:nvPr>
            <p:ph idx="1"/>
          </p:nvPr>
        </p:nvSpPr>
        <p:spPr/>
        <p:txBody>
          <a:bodyPr/>
          <a:lstStyle/>
          <a:p>
            <a:r>
              <a:rPr lang="en-US"/>
              <a:t>SEMI 3D6-0913, New Standard: Guide for CMP and Micro-bump Processes for Frontside Through Silicon Via (TSV) Integration </a:t>
            </a:r>
          </a:p>
          <a:p>
            <a:pPr lvl="1"/>
            <a:r>
              <a:rPr lang="en-US"/>
              <a:t>This Guide provides:</a:t>
            </a:r>
          </a:p>
          <a:p>
            <a:pPr lvl="2"/>
            <a:r>
              <a:rPr lang="en-US"/>
              <a:t>A generic middle-end process flow to define acceptable TSV and CMP quality criteria as well as to develop methodology and measuring procedures for micro-bump. </a:t>
            </a:r>
          </a:p>
          <a:p>
            <a:pPr lvl="2"/>
            <a:r>
              <a:rPr lang="en-US"/>
              <a:t>A criteria and common baselines of the middle-end process for related upstream and downstream manufacturers in fabricating 3DS-IC products.</a:t>
            </a:r>
            <a:endParaRPr lang="en-US" dirty="0"/>
          </a:p>
        </p:txBody>
      </p:sp>
      <p:sp>
        <p:nvSpPr>
          <p:cNvPr id="5" name="TextBox 4"/>
          <p:cNvSpPr txBox="1"/>
          <p:nvPr/>
        </p:nvSpPr>
        <p:spPr>
          <a:xfrm>
            <a:off x="5327650" y="5635625"/>
            <a:ext cx="3097213" cy="338138"/>
          </a:xfrm>
          <a:prstGeom prst="rect">
            <a:avLst/>
          </a:prstGeom>
          <a:noFill/>
          <a:ln>
            <a:solidFill>
              <a:schemeClr val="tx1"/>
            </a:solidFill>
          </a:ln>
        </p:spPr>
        <p:txBody>
          <a:bodyPr>
            <a:spAutoFit/>
          </a:bodyPr>
          <a:lstStyle/>
          <a:p>
            <a:pPr algn="ctr">
              <a:defRPr/>
            </a:pPr>
            <a:r>
              <a:rPr lang="en-US" sz="1600" dirty="0">
                <a:latin typeface="+mj-lt"/>
              </a:rPr>
              <a:t>Originated by Taiwan 3DS-IC</a:t>
            </a:r>
          </a:p>
        </p:txBody>
      </p:sp>
    </p:spTree>
    <p:extLst>
      <p:ext uri="{BB962C8B-B14F-4D97-AF65-F5344CB8AC3E}">
        <p14:creationId xmlns:p14="http://schemas.microsoft.com/office/powerpoint/2010/main" val="3703648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[7/16]</a:t>
            </a:r>
          </a:p>
        </p:txBody>
      </p:sp>
      <p:sp>
        <p:nvSpPr>
          <p:cNvPr id="6147" name="Content Placeholder 2"/>
          <p:cNvSpPr>
            <a:spLocks noGrp="1"/>
          </p:cNvSpPr>
          <p:nvPr>
            <p:ph idx="1"/>
          </p:nvPr>
        </p:nvSpPr>
        <p:spPr/>
        <p:txBody>
          <a:bodyPr/>
          <a:lstStyle/>
          <a:p>
            <a:r>
              <a:rPr lang="en-US"/>
              <a:t>SEMI 3D7-0913, New Standard: Guide for Alignment Mark for 3DS-IC Process </a:t>
            </a:r>
          </a:p>
          <a:p>
            <a:pPr lvl="1"/>
            <a:r>
              <a:rPr lang="en-US"/>
              <a:t>Photo alignment mark configuration is the key to ensure consistent and precise alignment of layers, chips and wafers. </a:t>
            </a:r>
          </a:p>
          <a:p>
            <a:pPr lvl="1"/>
            <a:r>
              <a:rPr lang="en-US"/>
              <a:t>This Guide provides:</a:t>
            </a:r>
          </a:p>
          <a:p>
            <a:pPr lvl="2"/>
            <a:r>
              <a:rPr lang="en-US"/>
              <a:t>the alignment mark strategy for chip to chip, chip to wafer, and wafer to wafer stacking. </a:t>
            </a:r>
          </a:p>
          <a:p>
            <a:pPr lvl="2"/>
            <a:r>
              <a:rPr lang="en-US"/>
              <a:t>addresses the universal alignment mark where the outcome will be a feasible photo alignment standard.</a:t>
            </a:r>
            <a:endParaRPr lang="en-US" dirty="0"/>
          </a:p>
        </p:txBody>
      </p:sp>
      <p:sp>
        <p:nvSpPr>
          <p:cNvPr id="5" name="TextBox 4"/>
          <p:cNvSpPr txBox="1"/>
          <p:nvPr/>
        </p:nvSpPr>
        <p:spPr>
          <a:xfrm>
            <a:off x="5327650" y="5635625"/>
            <a:ext cx="3097213" cy="338138"/>
          </a:xfrm>
          <a:prstGeom prst="rect">
            <a:avLst/>
          </a:prstGeom>
          <a:noFill/>
          <a:ln>
            <a:solidFill>
              <a:schemeClr val="tx1"/>
            </a:solidFill>
          </a:ln>
        </p:spPr>
        <p:txBody>
          <a:bodyPr>
            <a:spAutoFit/>
          </a:bodyPr>
          <a:lstStyle/>
          <a:p>
            <a:pPr algn="ctr">
              <a:defRPr/>
            </a:pPr>
            <a:r>
              <a:rPr lang="en-US" sz="1600" dirty="0">
                <a:latin typeface="+mn-lt"/>
              </a:rPr>
              <a:t>Originated by Taiwan 3DS-IC</a:t>
            </a:r>
          </a:p>
        </p:txBody>
      </p:sp>
    </p:spTree>
    <p:extLst>
      <p:ext uri="{BB962C8B-B14F-4D97-AF65-F5344CB8AC3E}">
        <p14:creationId xmlns:p14="http://schemas.microsoft.com/office/powerpoint/2010/main" val="1304235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[8/16]</a:t>
            </a:r>
          </a:p>
        </p:txBody>
      </p:sp>
      <p:sp>
        <p:nvSpPr>
          <p:cNvPr id="6147" name="Content Placeholder 2"/>
          <p:cNvSpPr>
            <a:spLocks noGrp="1"/>
          </p:cNvSpPr>
          <p:nvPr>
            <p:ph idx="1"/>
          </p:nvPr>
        </p:nvSpPr>
        <p:spPr/>
        <p:txBody>
          <a:bodyPr/>
          <a:lstStyle/>
          <a:p>
            <a:r>
              <a:rPr lang="en-US" dirty="0"/>
              <a:t>SEMI 3D8-0514, Guide for Describing Silicon Wafers for Use as 300 mm Carrier Wafers in a 3DS-IC Temporary Bond-</a:t>
            </a:r>
            <a:r>
              <a:rPr lang="en-US" dirty="0" err="1"/>
              <a:t>Debond</a:t>
            </a:r>
            <a:r>
              <a:rPr lang="en-US" dirty="0"/>
              <a:t> (TBDB) Process</a:t>
            </a:r>
          </a:p>
          <a:p>
            <a:pPr lvl="1"/>
            <a:r>
              <a:rPr lang="en-US" dirty="0"/>
              <a:t>This Guide is intended to address the needs of the 3D Stacked IC (3DS-IC) industry by providing the tools needed to procure virgin silicon carrier wafers to be used in a 3DS-IC process. </a:t>
            </a:r>
          </a:p>
          <a:p>
            <a:pPr lvl="1"/>
            <a:endParaRPr lang="en-US" dirty="0"/>
          </a:p>
          <a:p>
            <a:pPr lvl="1"/>
            <a:endParaRPr lang="en-US" dirty="0"/>
          </a:p>
          <a:p>
            <a:r>
              <a:rPr lang="en-US" dirty="0"/>
              <a:t>SEMI 3D9-0914, Guide for Describing Materials Properties for a 300 mm 3DS-IC Wafer Stacks</a:t>
            </a:r>
          </a:p>
          <a:p>
            <a:pPr lvl="1"/>
            <a:r>
              <a:rPr lang="en-US" dirty="0"/>
              <a:t>This Guide is intended to address the needs of the 3D Stacked IC (3DS-IC) industry by providing the tools needed to procure wafer stacks to be used in a 3DS-IC process. </a:t>
            </a:r>
          </a:p>
          <a:p>
            <a:pPr lvl="1"/>
            <a:endParaRPr lang="en-US" dirty="0"/>
          </a:p>
        </p:txBody>
      </p:sp>
    </p:spTree>
    <p:extLst>
      <p:ext uri="{BB962C8B-B14F-4D97-AF65-F5344CB8AC3E}">
        <p14:creationId xmlns:p14="http://schemas.microsoft.com/office/powerpoint/2010/main" val="20515169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[9/16]</a:t>
            </a:r>
          </a:p>
        </p:txBody>
      </p:sp>
      <p:sp>
        <p:nvSpPr>
          <p:cNvPr id="6147" name="Content Placeholder 2"/>
          <p:cNvSpPr>
            <a:spLocks noGrp="1"/>
          </p:cNvSpPr>
          <p:nvPr>
            <p:ph idx="1"/>
          </p:nvPr>
        </p:nvSpPr>
        <p:spPr/>
        <p:txBody>
          <a:bodyPr/>
          <a:lstStyle/>
          <a:p>
            <a:r>
              <a:rPr lang="en-US" dirty="0"/>
              <a:t>SEMI 3D10-0814, Guide to Describing Materials Properties for Intermediate Wafers for Use in a 300 mm 3DS-IC Wafer Stack</a:t>
            </a:r>
          </a:p>
          <a:p>
            <a:pPr lvl="1"/>
            <a:r>
              <a:rPr lang="en-US" dirty="0"/>
              <a:t>This Guide is intended to address the needs of the 3D Stacked IC (3DS-IC) industry by providing the tools needed to procure processed wafers to be used in a 3DS-IC process. </a:t>
            </a:r>
          </a:p>
        </p:txBody>
      </p:sp>
    </p:spTree>
    <p:extLst>
      <p:ext uri="{BB962C8B-B14F-4D97-AF65-F5344CB8AC3E}">
        <p14:creationId xmlns:p14="http://schemas.microsoft.com/office/powerpoint/2010/main" val="1437063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[10/16]</a:t>
            </a:r>
          </a:p>
        </p:txBody>
      </p:sp>
      <p:sp>
        <p:nvSpPr>
          <p:cNvPr id="6147" name="Content Placeholder 2"/>
          <p:cNvSpPr>
            <a:spLocks noGrp="1"/>
          </p:cNvSpPr>
          <p:nvPr>
            <p:ph idx="1"/>
          </p:nvPr>
        </p:nvSpPr>
        <p:spPr/>
        <p:txBody>
          <a:bodyPr/>
          <a:lstStyle/>
          <a:p>
            <a:r>
              <a:rPr lang="en-US"/>
              <a:t>SEMI 3D11-1214, Terminology for Through Glass Via and Blind Via in Glass Geometrical Metrology</a:t>
            </a:r>
          </a:p>
          <a:p>
            <a:pPr lvl="1"/>
            <a:r>
              <a:rPr lang="en-US"/>
              <a:t>This Document provides:</a:t>
            </a:r>
          </a:p>
          <a:p>
            <a:pPr lvl="2"/>
            <a:r>
              <a:rPr lang="en-US"/>
              <a:t>clear and commonly accepted definitions of through glass vias (TGV) </a:t>
            </a:r>
          </a:p>
          <a:p>
            <a:pPr lvl="2"/>
            <a:r>
              <a:rPr lang="en-US"/>
              <a:t>a consistent terminology for the understanding and discussion of metrology issues important them.</a:t>
            </a:r>
          </a:p>
          <a:p>
            <a:pPr lvl="1"/>
            <a:r>
              <a:rPr lang="en-US"/>
              <a:t>This Document focuses on geometry-related metrology and measurements important for definition and control of fabrication and inspection operations on structures that include openings for TGV. </a:t>
            </a:r>
            <a:endParaRPr lang="en-US" dirty="0"/>
          </a:p>
        </p:txBody>
      </p:sp>
    </p:spTree>
    <p:extLst>
      <p:ext uri="{BB962C8B-B14F-4D97-AF65-F5344CB8AC3E}">
        <p14:creationId xmlns:p14="http://schemas.microsoft.com/office/powerpoint/2010/main" val="1885086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93FAFD6-D314-FA41-87CB-F6BC385DE6BA}" type="slidenum">
              <a:rPr lang="en-US" smtClean="0"/>
              <a:pPr/>
              <a:t>4</a:t>
            </a:fld>
            <a:endParaRPr lang="en-US" dirty="0"/>
          </a:p>
        </p:txBody>
      </p:sp>
      <p:sp>
        <p:nvSpPr>
          <p:cNvPr id="4" name="Title 3"/>
          <p:cNvSpPr>
            <a:spLocks noGrp="1"/>
          </p:cNvSpPr>
          <p:nvPr>
            <p:ph type="title"/>
          </p:nvPr>
        </p:nvSpPr>
        <p:spPr/>
        <p:txBody>
          <a:bodyPr/>
          <a:lstStyle/>
          <a:p>
            <a:r>
              <a:rPr lang="en-US" dirty="0"/>
              <a:t>Leadership</a:t>
            </a:r>
          </a:p>
        </p:txBody>
      </p:sp>
      <p:sp>
        <p:nvSpPr>
          <p:cNvPr id="5" name="Content Placeholder 4"/>
          <p:cNvSpPr>
            <a:spLocks noGrp="1"/>
          </p:cNvSpPr>
          <p:nvPr>
            <p:ph idx="1"/>
          </p:nvPr>
        </p:nvSpPr>
        <p:spPr/>
        <p:txBody>
          <a:bodyPr/>
          <a:lstStyle/>
          <a:p>
            <a:pPr marL="0" indent="0">
              <a:buNone/>
            </a:pPr>
            <a:r>
              <a:rPr lang="en-US" dirty="0"/>
              <a:t>Co-chairs</a:t>
            </a:r>
          </a:p>
          <a:p>
            <a:r>
              <a:rPr lang="en-US" dirty="0" err="1"/>
              <a:t>Sesh</a:t>
            </a:r>
            <a:r>
              <a:rPr lang="en-US" dirty="0"/>
              <a:t> </a:t>
            </a:r>
            <a:r>
              <a:rPr lang="en-US" dirty="0" err="1"/>
              <a:t>Ramaswami</a:t>
            </a:r>
            <a:r>
              <a:rPr lang="en-US" dirty="0"/>
              <a:t> – Applied Materials</a:t>
            </a:r>
          </a:p>
          <a:p>
            <a:r>
              <a:rPr lang="en-US" i="1" dirty="0"/>
              <a:t>Richard Allen – NIST </a:t>
            </a:r>
            <a:r>
              <a:rPr lang="en-US" dirty="0">
                <a:solidFill>
                  <a:srgbClr val="FF0000"/>
                </a:solidFill>
              </a:rPr>
              <a:t>(Stepped down)</a:t>
            </a:r>
            <a:endParaRPr lang="en-US" i="1" dirty="0"/>
          </a:p>
          <a:p>
            <a:r>
              <a:rPr lang="en-US" dirty="0"/>
              <a:t>Chris Moore – Covalent Metrology</a:t>
            </a:r>
          </a:p>
        </p:txBody>
      </p:sp>
    </p:spTree>
    <p:extLst>
      <p:ext uri="{BB962C8B-B14F-4D97-AF65-F5344CB8AC3E}">
        <p14:creationId xmlns:p14="http://schemas.microsoft.com/office/powerpoint/2010/main" val="2584860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[11/16]</a:t>
            </a:r>
          </a:p>
        </p:txBody>
      </p:sp>
      <p:sp>
        <p:nvSpPr>
          <p:cNvPr id="6147" name="Content Placeholder 2"/>
          <p:cNvSpPr>
            <a:spLocks noGrp="1"/>
          </p:cNvSpPr>
          <p:nvPr>
            <p:ph idx="1"/>
          </p:nvPr>
        </p:nvSpPr>
        <p:spPr/>
        <p:txBody>
          <a:bodyPr/>
          <a:lstStyle/>
          <a:p>
            <a:r>
              <a:rPr lang="en-US"/>
              <a:t>SEMI 3D12-0315, Guide for Measuring Flatness and Shape of Low Stiffness Wafers</a:t>
            </a:r>
          </a:p>
          <a:p>
            <a:pPr lvl="1"/>
            <a:r>
              <a:rPr lang="en-US"/>
              <a:t>This Guide provides:</a:t>
            </a:r>
          </a:p>
          <a:p>
            <a:pPr lvl="2"/>
            <a:r>
              <a:rPr lang="en-US"/>
              <a:t>Definitions for describing a more suitable measurement strategy for low stiffness wafers and geometries.</a:t>
            </a:r>
          </a:p>
          <a:p>
            <a:pPr lvl="3"/>
            <a:r>
              <a:rPr lang="en-US"/>
              <a:t>The more suitable measurement process consists of an alternative mounting for wafers with high aspect ratios and the use of high resolution measurements.</a:t>
            </a:r>
          </a:p>
          <a:p>
            <a:pPr lvl="2"/>
            <a:r>
              <a:rPr lang="en-US"/>
              <a:t>A measurement procedure for local bow, which denotes small areas of imperfection of the otherwise flat wafer or substrate.</a:t>
            </a:r>
          </a:p>
          <a:p>
            <a:pPr lvl="3"/>
            <a:r>
              <a:rPr lang="en-US"/>
              <a:t>This Guide’s alternative measurement process is suitable for use in materials acceptance and process control, but may also be useful in other applications, such as wafer design and production.</a:t>
            </a:r>
          </a:p>
          <a:p>
            <a:pPr lvl="2"/>
            <a:r>
              <a:rPr lang="en-US"/>
              <a:t>This Document is a guide for a nondestructive procedure that uses a semi continuous flat mounting surface and high resolution measurement methods.</a:t>
            </a:r>
            <a:endParaRPr lang="en-US" dirty="0"/>
          </a:p>
        </p:txBody>
      </p:sp>
    </p:spTree>
    <p:extLst>
      <p:ext uri="{BB962C8B-B14F-4D97-AF65-F5344CB8AC3E}">
        <p14:creationId xmlns:p14="http://schemas.microsoft.com/office/powerpoint/2010/main" val="1056513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[12/16]</a:t>
            </a:r>
          </a:p>
        </p:txBody>
      </p:sp>
      <p:sp>
        <p:nvSpPr>
          <p:cNvPr id="6147" name="Content Placeholder 2"/>
          <p:cNvSpPr>
            <a:spLocks noGrp="1"/>
          </p:cNvSpPr>
          <p:nvPr>
            <p:ph idx="1"/>
          </p:nvPr>
        </p:nvSpPr>
        <p:spPr/>
        <p:txBody>
          <a:bodyPr/>
          <a:lstStyle/>
          <a:p>
            <a:r>
              <a:rPr lang="en-US"/>
              <a:t>SEMI 3D13-0715, Measuring Voids in Bonded Wafer Stacks</a:t>
            </a:r>
          </a:p>
          <a:p>
            <a:pPr lvl="1"/>
            <a:r>
              <a:rPr lang="en-US"/>
              <a:t>This Guide assists users in the selection and use of bond-void metrology equipment and a protocol for performing bond-void measurements based on their application. </a:t>
            </a:r>
          </a:p>
          <a:p>
            <a:pPr lvl="2"/>
            <a:r>
              <a:rPr lang="en-US"/>
              <a:t>New bonding processes and applications are sensitive to significantly smaller voids than bonding processes currently used for 3DS-IC package sealing.</a:t>
            </a:r>
            <a:endParaRPr lang="en-US" dirty="0"/>
          </a:p>
        </p:txBody>
      </p:sp>
    </p:spTree>
    <p:extLst>
      <p:ext uri="{BB962C8B-B14F-4D97-AF65-F5344CB8AC3E}">
        <p14:creationId xmlns:p14="http://schemas.microsoft.com/office/powerpoint/2010/main" val="2028665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[13/16]</a:t>
            </a:r>
          </a:p>
        </p:txBody>
      </p:sp>
      <p:sp>
        <p:nvSpPr>
          <p:cNvPr id="6147" name="Content Placeholder 2"/>
          <p:cNvSpPr>
            <a:spLocks noGrp="1"/>
          </p:cNvSpPr>
          <p:nvPr>
            <p:ph idx="1"/>
          </p:nvPr>
        </p:nvSpPr>
        <p:spPr>
          <a:xfrm>
            <a:off x="457200" y="1022444"/>
            <a:ext cx="8229600" cy="4811698"/>
          </a:xfrm>
        </p:spPr>
        <p:txBody>
          <a:bodyPr/>
          <a:lstStyle/>
          <a:p>
            <a:r>
              <a:rPr lang="en-US" dirty="0"/>
              <a:t>SEMI 3D14-0615, Guide for Incoming/Outgoing Quality control and Testing Flow for 3DS-IC Products</a:t>
            </a:r>
          </a:p>
          <a:p>
            <a:pPr lvl="1"/>
            <a:r>
              <a:rPr lang="en-US" dirty="0"/>
              <a:t>Background: To ensure consistent yield control of 3DS-IC products, common criteria for incoming quality control (IQC) and outgoing quality control (OQC) of outsourced subassembly and test (OSAT) are needed. </a:t>
            </a:r>
          </a:p>
          <a:p>
            <a:pPr lvl="1"/>
            <a:r>
              <a:rPr lang="en-US" dirty="0"/>
              <a:t>This Guide defines </a:t>
            </a:r>
          </a:p>
          <a:p>
            <a:pPr lvl="2"/>
            <a:r>
              <a:rPr lang="en-US" dirty="0"/>
              <a:t>the criteria for incoming quality control (IQC) and outgoing quality control (OQC) of OSATs, such as appearance, discoloration, missing ball or crack to clarify the manufacturer’s responsibilities and to improve product yield.</a:t>
            </a:r>
          </a:p>
          <a:p>
            <a:pPr lvl="2"/>
            <a:r>
              <a:rPr lang="en-US" dirty="0"/>
              <a:t>the generic testing flows for different 3DS-IC products, such as chip on chip (</a:t>
            </a:r>
            <a:r>
              <a:rPr lang="en-US" dirty="0" err="1"/>
              <a:t>CoC</a:t>
            </a:r>
            <a:r>
              <a:rPr lang="en-US" dirty="0"/>
              <a:t>), chip on substrate (</a:t>
            </a:r>
            <a:r>
              <a:rPr lang="en-US" dirty="0" err="1"/>
              <a:t>CoS</a:t>
            </a:r>
            <a:r>
              <a:rPr lang="en-US" dirty="0"/>
              <a:t>), chip on wafer (</a:t>
            </a:r>
            <a:r>
              <a:rPr lang="en-US" dirty="0" err="1"/>
              <a:t>CoW</a:t>
            </a:r>
            <a:r>
              <a:rPr lang="en-US" dirty="0"/>
              <a:t>), stacked chip on substrate (</a:t>
            </a:r>
            <a:r>
              <a:rPr lang="en-US" dirty="0" err="1"/>
              <a:t>SCoS</a:t>
            </a:r>
            <a:r>
              <a:rPr lang="en-US" dirty="0"/>
              <a:t>), and wafer on wafer (</a:t>
            </a:r>
            <a:r>
              <a:rPr lang="en-US" dirty="0" err="1"/>
              <a:t>WoW</a:t>
            </a:r>
            <a:r>
              <a:rPr lang="en-US" dirty="0"/>
              <a:t>) to help accelerate the progress of 3DS-IC testing.</a:t>
            </a:r>
          </a:p>
          <a:p>
            <a:pPr lvl="1"/>
            <a:r>
              <a:rPr lang="en-US" dirty="0"/>
              <a:t>The generic testing flows for different 3DS-IC products also be defined in this Guide will expedite the progress of 3DS-IC testing.</a:t>
            </a:r>
          </a:p>
          <a:p>
            <a:r>
              <a:rPr lang="en-US" dirty="0"/>
              <a:t>Also published:</a:t>
            </a:r>
          </a:p>
          <a:p>
            <a:pPr lvl="1"/>
            <a:r>
              <a:rPr lang="en-US" dirty="0"/>
              <a:t>SEMI AUX032-0715, Round Robin Study of Method for Measurement of Voids in Bonded Pairs of Silicon Wafers</a:t>
            </a:r>
          </a:p>
        </p:txBody>
      </p:sp>
    </p:spTree>
    <p:extLst>
      <p:ext uri="{BB962C8B-B14F-4D97-AF65-F5344CB8AC3E}">
        <p14:creationId xmlns:p14="http://schemas.microsoft.com/office/powerpoint/2010/main" val="3855926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Published Standards [14/16]</a:t>
            </a:r>
          </a:p>
        </p:txBody>
      </p:sp>
      <p:sp>
        <p:nvSpPr>
          <p:cNvPr id="6147" name="Content Placeholder 2"/>
          <p:cNvSpPr>
            <a:spLocks noGrp="1"/>
          </p:cNvSpPr>
          <p:nvPr>
            <p:ph idx="1"/>
          </p:nvPr>
        </p:nvSpPr>
        <p:spPr>
          <a:xfrm>
            <a:off x="457200" y="1022444"/>
            <a:ext cx="8229600" cy="4811698"/>
          </a:xfrm>
        </p:spPr>
        <p:txBody>
          <a:bodyPr/>
          <a:lstStyle/>
          <a:p>
            <a:r>
              <a:rPr lang="en-US" dirty="0"/>
              <a:t>SEMI 3D15-0316, Guide For Overlay Performance Assessment For 3DS-IC Process</a:t>
            </a:r>
          </a:p>
          <a:p>
            <a:pPr lvl="1"/>
            <a:r>
              <a:rPr lang="en-US" dirty="0"/>
              <a:t>This Guide will assist the user in conducting the overlay performance assessment for the Face-to-Back (F2B) and Face-to-Face (F2F) wafer in 3DS-IC process. A generic overlay performance assessment specification will be addressed in order to provide criteria and common baselines of the middle-end process for related upstream and downstream manufacturers fabricating the 3DS-IC products.</a:t>
            </a:r>
          </a:p>
          <a:p>
            <a:pPr marL="457200" lvl="1" indent="0">
              <a:buNone/>
            </a:pPr>
            <a:endParaRPr lang="en-US" dirty="0"/>
          </a:p>
          <a:p>
            <a:pPr lvl="1"/>
            <a:endParaRPr lang="en-US" dirty="0"/>
          </a:p>
          <a:p>
            <a:endParaRPr lang="en-US" dirty="0"/>
          </a:p>
        </p:txBody>
      </p:sp>
      <p:sp>
        <p:nvSpPr>
          <p:cNvPr id="4" name="TextBox 3"/>
          <p:cNvSpPr txBox="1"/>
          <p:nvPr/>
        </p:nvSpPr>
        <p:spPr>
          <a:xfrm>
            <a:off x="5327650" y="5635625"/>
            <a:ext cx="3097213" cy="338138"/>
          </a:xfrm>
          <a:prstGeom prst="rect">
            <a:avLst/>
          </a:prstGeom>
          <a:noFill/>
          <a:ln>
            <a:solidFill>
              <a:schemeClr val="tx1"/>
            </a:solidFill>
          </a:ln>
        </p:spPr>
        <p:txBody>
          <a:bodyPr>
            <a:spAutoFit/>
          </a:bodyPr>
          <a:lstStyle/>
          <a:p>
            <a:pPr algn="ctr">
              <a:defRPr/>
            </a:pPr>
            <a:r>
              <a:rPr lang="en-US" sz="1600" dirty="0">
                <a:latin typeface="+mn-lt"/>
              </a:rPr>
              <a:t>Originated by Taiwan 3DS-IC</a:t>
            </a:r>
          </a:p>
        </p:txBody>
      </p:sp>
    </p:spTree>
    <p:extLst>
      <p:ext uri="{BB962C8B-B14F-4D97-AF65-F5344CB8AC3E}">
        <p14:creationId xmlns:p14="http://schemas.microsoft.com/office/powerpoint/2010/main" val="2856710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44</a:t>
            </a:fld>
            <a:endParaRPr lang="en-US"/>
          </a:p>
        </p:txBody>
      </p:sp>
      <p:sp>
        <p:nvSpPr>
          <p:cNvPr id="3" name="Title 2"/>
          <p:cNvSpPr>
            <a:spLocks noGrp="1"/>
          </p:cNvSpPr>
          <p:nvPr>
            <p:ph type="title"/>
          </p:nvPr>
        </p:nvSpPr>
        <p:spPr/>
        <p:txBody>
          <a:bodyPr/>
          <a:lstStyle/>
          <a:p>
            <a:r>
              <a:rPr lang="en-US" dirty="0"/>
              <a:t>Published Standards [15/16]</a:t>
            </a:r>
          </a:p>
        </p:txBody>
      </p:sp>
      <p:sp>
        <p:nvSpPr>
          <p:cNvPr id="4" name="Content Placeholder 3"/>
          <p:cNvSpPr>
            <a:spLocks noGrp="1"/>
          </p:cNvSpPr>
          <p:nvPr>
            <p:ph idx="1"/>
          </p:nvPr>
        </p:nvSpPr>
        <p:spPr/>
        <p:txBody>
          <a:bodyPr/>
          <a:lstStyle/>
          <a:p>
            <a:r>
              <a:rPr lang="en-US" dirty="0"/>
              <a:t> SEMI 3D16-1116, Specification for Glass Base Material for Semiconductor Packaging</a:t>
            </a:r>
          </a:p>
          <a:p>
            <a:pPr lvl="1"/>
            <a:r>
              <a:rPr lang="en-US" dirty="0"/>
              <a:t>This Specification is intended to address the needs of the 3D Stacked IC (3DS-IC) industry by providing the tools needed to procure glass as base material to be used in a 3DS-IC process or in similar applications. Such glass may be specified with or without openings for through glass </a:t>
            </a:r>
            <a:r>
              <a:rPr lang="en-US" dirty="0" err="1"/>
              <a:t>vias</a:t>
            </a:r>
            <a:r>
              <a:rPr lang="en-US" dirty="0"/>
              <a:t> (TGV) or blind </a:t>
            </a:r>
            <a:r>
              <a:rPr lang="en-US" dirty="0" err="1"/>
              <a:t>vias</a:t>
            </a:r>
            <a:r>
              <a:rPr lang="en-US" dirty="0"/>
              <a:t> (BV).</a:t>
            </a:r>
          </a:p>
          <a:p>
            <a:pPr lvl="1"/>
            <a:r>
              <a:rPr lang="en-US" dirty="0"/>
              <a:t>This Specification describes dimensional and thermal characteristics of glass base material for interposers, RF devices, and other similar packaging substrates.</a:t>
            </a:r>
          </a:p>
          <a:p>
            <a:pPr lvl="1"/>
            <a:r>
              <a:rPr lang="en-US" dirty="0"/>
              <a:t>This Specification also applies to openings in glass.</a:t>
            </a:r>
          </a:p>
        </p:txBody>
      </p:sp>
    </p:spTree>
    <p:extLst>
      <p:ext uri="{BB962C8B-B14F-4D97-AF65-F5344CB8AC3E}">
        <p14:creationId xmlns:p14="http://schemas.microsoft.com/office/powerpoint/2010/main" val="1138955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45</a:t>
            </a:fld>
            <a:endParaRPr lang="en-US"/>
          </a:p>
        </p:txBody>
      </p:sp>
      <p:sp>
        <p:nvSpPr>
          <p:cNvPr id="3" name="Title 2"/>
          <p:cNvSpPr>
            <a:spLocks noGrp="1"/>
          </p:cNvSpPr>
          <p:nvPr>
            <p:ph type="title"/>
          </p:nvPr>
        </p:nvSpPr>
        <p:spPr/>
        <p:txBody>
          <a:bodyPr/>
          <a:lstStyle/>
          <a:p>
            <a:r>
              <a:rPr lang="en-US" dirty="0"/>
              <a:t>Published Standards [16/16]</a:t>
            </a:r>
          </a:p>
        </p:txBody>
      </p:sp>
      <p:sp>
        <p:nvSpPr>
          <p:cNvPr id="4" name="Content Placeholder 3"/>
          <p:cNvSpPr>
            <a:spLocks noGrp="1"/>
          </p:cNvSpPr>
          <p:nvPr>
            <p:ph idx="1"/>
          </p:nvPr>
        </p:nvSpPr>
        <p:spPr/>
        <p:txBody>
          <a:bodyPr/>
          <a:lstStyle/>
          <a:p>
            <a:r>
              <a:rPr lang="en-US" dirty="0"/>
              <a:t> SEMI 3D17-1217, Specification for Reference Material for Bonded Wafer Stack Void Metrology</a:t>
            </a:r>
          </a:p>
          <a:p>
            <a:endParaRPr lang="en-US" dirty="0"/>
          </a:p>
          <a:p>
            <a:pPr lvl="1"/>
            <a:r>
              <a:rPr lang="en-US" dirty="0"/>
              <a:t>A bonded wafer reference sample of known void dimensions is needed for metrology system development and calibration.</a:t>
            </a:r>
          </a:p>
          <a:p>
            <a:pPr lvl="1"/>
            <a:r>
              <a:rPr lang="en-US" dirty="0"/>
              <a:t>This Specification provides the details that shall be used to create such a bonded wafer reference sample and is based on 300 mm reference samples used in a SEMI round robin study and published as SEMI AUX032-0715, Round Robin Study of Method for Measurement of Voids in Bonded Pairs of Silicon Wafers.</a:t>
            </a:r>
          </a:p>
          <a:p>
            <a:pPr lvl="1"/>
            <a:r>
              <a:rPr lang="en-US" dirty="0"/>
              <a:t>This Specification describes requisite test structures, including design, manufacturing, and certification procedure for a bonded wafer reference sample composed of two wafers.</a:t>
            </a:r>
          </a:p>
          <a:p>
            <a:pPr lvl="1"/>
            <a:endParaRPr lang="en-US" dirty="0"/>
          </a:p>
        </p:txBody>
      </p:sp>
    </p:spTree>
    <p:extLst>
      <p:ext uri="{BB962C8B-B14F-4D97-AF65-F5344CB8AC3E}">
        <p14:creationId xmlns:p14="http://schemas.microsoft.com/office/powerpoint/2010/main" val="27409331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t>Published Standards [Packaging Volume]</a:t>
            </a:r>
            <a:endParaRPr lang="en-US" dirty="0"/>
          </a:p>
        </p:txBody>
      </p:sp>
      <p:sp>
        <p:nvSpPr>
          <p:cNvPr id="6147" name="Content Placeholder 2"/>
          <p:cNvSpPr>
            <a:spLocks noGrp="1"/>
          </p:cNvSpPr>
          <p:nvPr>
            <p:ph idx="1"/>
          </p:nvPr>
        </p:nvSpPr>
        <p:spPr/>
        <p:txBody>
          <a:bodyPr/>
          <a:lstStyle/>
          <a:p>
            <a:r>
              <a:rPr lang="en-US"/>
              <a:t>SEMI G96-1014, Test Method for Measurement of Chip (Die) Strength by Mean of Cantilever Bending</a:t>
            </a:r>
          </a:p>
          <a:p>
            <a:pPr lvl="1"/>
            <a:r>
              <a:rPr lang="en-US"/>
              <a:t>Defines a procedure for evaluation of die strength by mean of cantilever bending where 3 point bending is not easy to measure strength in case of wafer thickness less than 50 μm.</a:t>
            </a:r>
          </a:p>
          <a:p>
            <a:pPr lvl="1"/>
            <a:r>
              <a:rPr lang="en-US"/>
              <a:t>Applies only for cantilever bending method, and other methods will be defined by separate documents</a:t>
            </a:r>
            <a:endParaRPr lang="en-US" dirty="0"/>
          </a:p>
        </p:txBody>
      </p:sp>
    </p:spTree>
    <p:extLst>
      <p:ext uri="{BB962C8B-B14F-4D97-AF65-F5344CB8AC3E}">
        <p14:creationId xmlns:p14="http://schemas.microsoft.com/office/powerpoint/2010/main" val="412510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5</a:t>
            </a:fld>
            <a:endParaRPr lang="en-US"/>
          </a:p>
        </p:txBody>
      </p:sp>
      <p:sp>
        <p:nvSpPr>
          <p:cNvPr id="3" name="Title 2"/>
          <p:cNvSpPr>
            <a:spLocks noGrp="1"/>
          </p:cNvSpPr>
          <p:nvPr>
            <p:ph type="title"/>
          </p:nvPr>
        </p:nvSpPr>
        <p:spPr/>
        <p:txBody>
          <a:bodyPr/>
          <a:lstStyle/>
          <a:p>
            <a:r>
              <a:rPr lang="en-US"/>
              <a:t>Leadership Changes</a:t>
            </a:r>
            <a:endParaRPr lang="en-US" dirty="0"/>
          </a:p>
        </p:txBody>
      </p:sp>
      <p:graphicFrame>
        <p:nvGraphicFramePr>
          <p:cNvPr id="11" name="Content Placeholder 3">
            <a:extLst>
              <a:ext uri="{FF2B5EF4-FFF2-40B4-BE49-F238E27FC236}">
                <a16:creationId xmlns:a16="http://schemas.microsoft.com/office/drawing/2014/main" id="{F918A391-283E-402B-877E-8CFEE5601F8D}"/>
              </a:ext>
            </a:extLst>
          </p:cNvPr>
          <p:cNvGraphicFramePr>
            <a:graphicFrameLocks/>
          </p:cNvGraphicFramePr>
          <p:nvPr>
            <p:extLst>
              <p:ext uri="{D42A27DB-BD31-4B8C-83A1-F6EECF244321}">
                <p14:modId xmlns:p14="http://schemas.microsoft.com/office/powerpoint/2010/main" val="392989052"/>
              </p:ext>
            </p:extLst>
          </p:nvPr>
        </p:nvGraphicFramePr>
        <p:xfrm>
          <a:off x="457200" y="1184465"/>
          <a:ext cx="8229600" cy="2747455"/>
        </p:xfrm>
        <a:graphic>
          <a:graphicData uri="http://schemas.openxmlformats.org/drawingml/2006/table">
            <a:tbl>
              <a:tblPr firstRow="1" bandRow="1">
                <a:tableStyleId>{6E25E649-3F16-4E02-A733-19D2CDBF48F0}</a:tableStyleId>
              </a:tblPr>
              <a:tblGrid>
                <a:gridCol w="2743200">
                  <a:extLst>
                    <a:ext uri="{9D8B030D-6E8A-4147-A177-3AD203B41FA5}">
                      <a16:colId xmlns:a16="http://schemas.microsoft.com/office/drawing/2014/main" val="271328696"/>
                    </a:ext>
                  </a:extLst>
                </a:gridCol>
                <a:gridCol w="2743200">
                  <a:extLst>
                    <a:ext uri="{9D8B030D-6E8A-4147-A177-3AD203B41FA5}">
                      <a16:colId xmlns:a16="http://schemas.microsoft.com/office/drawing/2014/main" val="3289779436"/>
                    </a:ext>
                  </a:extLst>
                </a:gridCol>
                <a:gridCol w="2743200">
                  <a:extLst>
                    <a:ext uri="{9D8B030D-6E8A-4147-A177-3AD203B41FA5}">
                      <a16:colId xmlns:a16="http://schemas.microsoft.com/office/drawing/2014/main" val="3560730005"/>
                    </a:ext>
                  </a:extLst>
                </a:gridCol>
              </a:tblGrid>
              <a:tr h="644335">
                <a:tc>
                  <a:txBody>
                    <a:bodyPr/>
                    <a:lstStyle/>
                    <a:p>
                      <a:pPr marL="91440" marR="0" algn="ctr">
                        <a:lnSpc>
                          <a:spcPct val="107000"/>
                        </a:lnSpc>
                        <a:spcBef>
                          <a:spcPts val="600"/>
                        </a:spcBef>
                        <a:spcAft>
                          <a:spcPts val="600"/>
                        </a:spcAft>
                      </a:pPr>
                      <a:r>
                        <a:rPr lang="en-US" sz="1400" i="1" dirty="0">
                          <a:solidFill>
                            <a:schemeClr val="tx1"/>
                          </a:solidFill>
                          <a:effectLst/>
                          <a:latin typeface="+mj-lt"/>
                        </a:rPr>
                        <a:t>TF/SC/CFG/TC  Name</a:t>
                      </a:r>
                      <a:endParaRPr lang="en-US" sz="1400" b="1" i="1" dirty="0">
                        <a:solidFill>
                          <a:schemeClr val="tx1"/>
                        </a:solidFill>
                        <a:effectLst/>
                        <a:latin typeface="+mj-lt"/>
                        <a:ea typeface="Calibri" panose="020F0502020204030204" pitchFamily="34" charset="0"/>
                        <a:cs typeface="Times New Roman" panose="02020603050405020304" pitchFamily="18" charset="0"/>
                      </a:endParaRPr>
                    </a:p>
                  </a:txBody>
                  <a:tcPr marL="8890" marR="8890" marT="0" marB="0" anchor="ctr">
                    <a:solidFill>
                      <a:srgbClr val="BED600"/>
                    </a:solidFill>
                  </a:tcPr>
                </a:tc>
                <a:tc>
                  <a:txBody>
                    <a:bodyPr/>
                    <a:lstStyle/>
                    <a:p>
                      <a:pPr marL="91440" marR="0" algn="ctr">
                        <a:lnSpc>
                          <a:spcPct val="107000"/>
                        </a:lnSpc>
                        <a:spcBef>
                          <a:spcPts val="600"/>
                        </a:spcBef>
                        <a:spcAft>
                          <a:spcPts val="600"/>
                        </a:spcAft>
                      </a:pPr>
                      <a:r>
                        <a:rPr lang="en-US" sz="1400" i="1" dirty="0">
                          <a:solidFill>
                            <a:schemeClr val="tx1"/>
                          </a:solidFill>
                          <a:effectLst/>
                          <a:latin typeface="+mj-lt"/>
                        </a:rPr>
                        <a:t>Previous Leader</a:t>
                      </a:r>
                      <a:endParaRPr lang="en-US" sz="1400" b="1" i="1" dirty="0">
                        <a:solidFill>
                          <a:schemeClr val="tx1"/>
                        </a:solidFill>
                        <a:effectLst/>
                        <a:latin typeface="+mj-lt"/>
                        <a:ea typeface="Calibri" panose="020F0502020204030204" pitchFamily="34" charset="0"/>
                        <a:cs typeface="Times New Roman" panose="02020603050405020304" pitchFamily="18" charset="0"/>
                      </a:endParaRPr>
                    </a:p>
                  </a:txBody>
                  <a:tcPr marL="8890" marR="8890" marT="0" marB="0" anchor="ctr">
                    <a:solidFill>
                      <a:srgbClr val="BED600"/>
                    </a:solidFill>
                  </a:tcPr>
                </a:tc>
                <a:tc>
                  <a:txBody>
                    <a:bodyPr/>
                    <a:lstStyle/>
                    <a:p>
                      <a:pPr marL="91440" marR="0" algn="ctr">
                        <a:lnSpc>
                          <a:spcPct val="107000"/>
                        </a:lnSpc>
                        <a:spcBef>
                          <a:spcPts val="600"/>
                        </a:spcBef>
                        <a:spcAft>
                          <a:spcPts val="600"/>
                        </a:spcAft>
                      </a:pPr>
                      <a:r>
                        <a:rPr lang="en-US" sz="1400" i="1" dirty="0">
                          <a:solidFill>
                            <a:schemeClr val="tx1"/>
                          </a:solidFill>
                          <a:effectLst/>
                          <a:latin typeface="+mj-lt"/>
                        </a:rPr>
                        <a:t>New Leader</a:t>
                      </a:r>
                      <a:endParaRPr lang="en-US" sz="1400" b="1" i="1" dirty="0">
                        <a:solidFill>
                          <a:schemeClr val="tx1"/>
                        </a:solidFill>
                        <a:effectLst/>
                        <a:latin typeface="+mj-lt"/>
                        <a:ea typeface="Calibri" panose="020F0502020204030204" pitchFamily="34" charset="0"/>
                        <a:cs typeface="Times New Roman" panose="02020603050405020304" pitchFamily="18" charset="0"/>
                      </a:endParaRPr>
                    </a:p>
                  </a:txBody>
                  <a:tcPr marL="8890" marR="8890" marT="0" marB="0" anchor="ctr">
                    <a:solidFill>
                      <a:srgbClr val="BED600"/>
                    </a:solidFill>
                  </a:tcPr>
                </a:tc>
                <a:extLst>
                  <a:ext uri="{0D108BD9-81ED-4DB2-BD59-A6C34878D82A}">
                    <a16:rowId xmlns:a16="http://schemas.microsoft.com/office/drawing/2014/main" val="2370381503"/>
                  </a:ext>
                </a:extLst>
              </a:tr>
              <a:tr h="648586">
                <a:tc>
                  <a:txBody>
                    <a:bodyPr/>
                    <a:lstStyle/>
                    <a:p>
                      <a:r>
                        <a:rPr lang="en-US" dirty="0">
                          <a:effectLst/>
                          <a:latin typeface="Arial" panose="020B0604020202020204" pitchFamily="34" charset="0"/>
                        </a:rPr>
                        <a:t>3DP&amp;I NA TC Chapter</a:t>
                      </a:r>
                      <a:endParaRPr lang="en-US" dirty="0">
                        <a:effectLst/>
                      </a:endParaRPr>
                    </a:p>
                  </a:txBody>
                  <a:tcPr/>
                </a:tc>
                <a:tc>
                  <a:txBody>
                    <a:bodyPr/>
                    <a:lstStyle/>
                    <a:p>
                      <a:r>
                        <a:rPr lang="en-US" dirty="0">
                          <a:effectLst/>
                          <a:latin typeface="Arial" panose="020B0604020202020204" pitchFamily="34" charset="0"/>
                        </a:rPr>
                        <a:t>Richard Allen - NIST</a:t>
                      </a:r>
                      <a:br>
                        <a:rPr lang="en-US" dirty="0">
                          <a:effectLst/>
                          <a:latin typeface="Arial" panose="020B0604020202020204" pitchFamily="34" charset="0"/>
                        </a:rPr>
                      </a:br>
                      <a:r>
                        <a:rPr lang="en-US" dirty="0">
                          <a:effectLst/>
                          <a:latin typeface="Arial" panose="020B0604020202020204" pitchFamily="34" charset="0"/>
                        </a:rPr>
                        <a:t>(Stepped down)</a:t>
                      </a:r>
                    </a:p>
                    <a:p>
                      <a:endParaRPr lang="en-US" dirty="0">
                        <a:effectLst/>
                      </a:endParaRPr>
                    </a:p>
                  </a:txBody>
                  <a:tcPr/>
                </a:tc>
                <a:tc>
                  <a:txBody>
                    <a:bodyPr/>
                    <a:lstStyle/>
                    <a:p>
                      <a:r>
                        <a:rPr lang="en-US" dirty="0">
                          <a:effectLst/>
                          <a:latin typeface="Arial" panose="020B0604020202020204" pitchFamily="34" charset="0"/>
                        </a:rPr>
                        <a:t>Bill Kerr (Evergreen Enhancement)</a:t>
                      </a:r>
                      <a:endParaRPr lang="en-US" dirty="0">
                        <a:effectLst/>
                      </a:endParaRPr>
                    </a:p>
                  </a:txBody>
                  <a:tcPr/>
                </a:tc>
                <a:extLst>
                  <a:ext uri="{0D108BD9-81ED-4DB2-BD59-A6C34878D82A}">
                    <a16:rowId xmlns:a16="http://schemas.microsoft.com/office/drawing/2014/main" val="1101814888"/>
                  </a:ext>
                </a:extLst>
              </a:tr>
              <a:tr h="64858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rPr>
                        <a:t>Fan-Out Panel Level Packaging (FO-PLP) Panel TF</a:t>
                      </a:r>
                      <a:endParaRPr lang="en-US" dirty="0">
                        <a:effectLst/>
                      </a:endParaRPr>
                    </a:p>
                    <a:p>
                      <a:endParaRPr lang="en-US" dirty="0">
                        <a:effectLst/>
                      </a:endParaRPr>
                    </a:p>
                  </a:txBody>
                  <a:tcPr/>
                </a:tc>
                <a:tc>
                  <a:txBody>
                    <a:bodyPr/>
                    <a:lstStyle/>
                    <a:p>
                      <a:endParaRPr lang="en-US" dirty="0">
                        <a:effectLst/>
                      </a:endParaRPr>
                    </a:p>
                  </a:txBody>
                  <a:tcPr/>
                </a:tc>
                <a:tc>
                  <a:txBody>
                    <a:bodyPr/>
                    <a:lstStyle/>
                    <a:p>
                      <a:pPr marL="0" algn="l" defTabSz="457200" rtl="0" eaLnBrk="1" latinLnBrk="0" hangingPunct="1"/>
                      <a:r>
                        <a:rPr lang="en-US" sz="1800" kern="1200" dirty="0">
                          <a:solidFill>
                            <a:schemeClr val="dk1"/>
                          </a:solidFill>
                          <a:effectLst/>
                          <a:latin typeface="Arial" panose="020B0604020202020204" pitchFamily="34" charset="0"/>
                          <a:ea typeface="+mn-ea"/>
                          <a:cs typeface="+mn-cs"/>
                        </a:rPr>
                        <a:t>Timothy Kryman (Rudolph Technologies)</a:t>
                      </a:r>
                    </a:p>
                  </a:txBody>
                  <a:tcPr/>
                </a:tc>
                <a:extLst>
                  <a:ext uri="{0D108BD9-81ED-4DB2-BD59-A6C34878D82A}">
                    <a16:rowId xmlns:a16="http://schemas.microsoft.com/office/drawing/2014/main" val="2354491031"/>
                  </a:ext>
                </a:extLst>
              </a:tr>
            </a:tbl>
          </a:graphicData>
        </a:graphic>
      </p:graphicFrame>
    </p:spTree>
    <p:extLst>
      <p:ext uri="{BB962C8B-B14F-4D97-AF65-F5344CB8AC3E}">
        <p14:creationId xmlns:p14="http://schemas.microsoft.com/office/powerpoint/2010/main" val="1395697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6</a:t>
            </a:fld>
            <a:endParaRPr lang="en-US"/>
          </a:p>
        </p:txBody>
      </p:sp>
      <p:sp>
        <p:nvSpPr>
          <p:cNvPr id="3" name="Title 2"/>
          <p:cNvSpPr>
            <a:spLocks noGrp="1"/>
          </p:cNvSpPr>
          <p:nvPr>
            <p:ph type="title"/>
          </p:nvPr>
        </p:nvSpPr>
        <p:spPr/>
        <p:txBody>
          <a:bodyPr/>
          <a:lstStyle/>
          <a:p>
            <a:r>
              <a:rPr lang="en-US" dirty="0"/>
              <a:t>Committee Structure Changes</a:t>
            </a:r>
          </a:p>
        </p:txBody>
      </p:sp>
      <p:sp>
        <p:nvSpPr>
          <p:cNvPr id="5" name="Content Placeholder 4"/>
          <p:cNvSpPr>
            <a:spLocks noGrp="1"/>
          </p:cNvSpPr>
          <p:nvPr>
            <p:ph idx="1"/>
          </p:nvPr>
        </p:nvSpPr>
        <p:spPr/>
        <p:txBody>
          <a:bodyPr/>
          <a:lstStyle/>
          <a:p>
            <a:endParaRPr lang="en-US" dirty="0"/>
          </a:p>
        </p:txBody>
      </p:sp>
      <p:graphicFrame>
        <p:nvGraphicFramePr>
          <p:cNvPr id="6" name="Content Placeholder 3">
            <a:extLst>
              <a:ext uri="{FF2B5EF4-FFF2-40B4-BE49-F238E27FC236}">
                <a16:creationId xmlns:a16="http://schemas.microsoft.com/office/drawing/2014/main" id="{438B2CF8-E28A-4C26-866D-77897D3E6CAB}"/>
              </a:ext>
            </a:extLst>
          </p:cNvPr>
          <p:cNvGraphicFramePr>
            <a:graphicFrameLocks/>
          </p:cNvGraphicFramePr>
          <p:nvPr>
            <p:extLst>
              <p:ext uri="{D42A27DB-BD31-4B8C-83A1-F6EECF244321}">
                <p14:modId xmlns:p14="http://schemas.microsoft.com/office/powerpoint/2010/main" val="313032551"/>
              </p:ext>
            </p:extLst>
          </p:nvPr>
        </p:nvGraphicFramePr>
        <p:xfrm>
          <a:off x="457200" y="1295401"/>
          <a:ext cx="8229600" cy="1441952"/>
        </p:xfrm>
        <a:graphic>
          <a:graphicData uri="http://schemas.openxmlformats.org/drawingml/2006/table">
            <a:tbl>
              <a:tblPr firstRow="1" bandRow="1">
                <a:tableStyleId>{6E25E649-3F16-4E02-A733-19D2CDBF48F0}</a:tableStyleId>
              </a:tblPr>
              <a:tblGrid>
                <a:gridCol w="4114800">
                  <a:extLst>
                    <a:ext uri="{9D8B030D-6E8A-4147-A177-3AD203B41FA5}">
                      <a16:colId xmlns:a16="http://schemas.microsoft.com/office/drawing/2014/main" val="271328696"/>
                    </a:ext>
                  </a:extLst>
                </a:gridCol>
                <a:gridCol w="4114800">
                  <a:extLst>
                    <a:ext uri="{9D8B030D-6E8A-4147-A177-3AD203B41FA5}">
                      <a16:colId xmlns:a16="http://schemas.microsoft.com/office/drawing/2014/main" val="3289779436"/>
                    </a:ext>
                  </a:extLst>
                </a:gridCol>
              </a:tblGrid>
              <a:tr h="649472">
                <a:tc>
                  <a:txBody>
                    <a:bodyPr/>
                    <a:lstStyle/>
                    <a:p>
                      <a:pPr marR="0" algn="ctr" rtl="0"/>
                      <a:r>
                        <a:rPr lang="en-US" sz="1400" i="1" u="none" strike="noStrike" baseline="0" dirty="0">
                          <a:solidFill>
                            <a:schemeClr val="tx1"/>
                          </a:solidFill>
                          <a:latin typeface="+mj-lt"/>
                        </a:rPr>
                        <a:t>Previous TF/SC/CFG Name</a:t>
                      </a:r>
                      <a:endParaRPr lang="en-US" sz="1400" b="1" i="1" u="none" strike="noStrike" baseline="0" dirty="0">
                        <a:solidFill>
                          <a:schemeClr val="tx1"/>
                        </a:solidFill>
                        <a:latin typeface="+mj-lt"/>
                      </a:endParaRPr>
                    </a:p>
                  </a:txBody>
                  <a:tcPr anchor="ctr">
                    <a:solidFill>
                      <a:srgbClr val="BED600"/>
                    </a:solidFill>
                  </a:tcPr>
                </a:tc>
                <a:tc>
                  <a:txBody>
                    <a:bodyPr/>
                    <a:lstStyle/>
                    <a:p>
                      <a:pPr marR="0" algn="ctr" rtl="0"/>
                      <a:r>
                        <a:rPr lang="en-US" sz="1400" i="1" u="none" strike="noStrike" baseline="0" dirty="0">
                          <a:solidFill>
                            <a:schemeClr val="tx1"/>
                          </a:solidFill>
                          <a:latin typeface="+mj-lt"/>
                        </a:rPr>
                        <a:t>New TF/SC/CFG Name or Status Change</a:t>
                      </a:r>
                      <a:endParaRPr lang="en-US" sz="1400" b="1" i="1" u="none" strike="noStrike" baseline="0" dirty="0">
                        <a:solidFill>
                          <a:schemeClr val="tx1"/>
                        </a:solidFill>
                        <a:latin typeface="+mj-lt"/>
                      </a:endParaRPr>
                    </a:p>
                  </a:txBody>
                  <a:tcPr anchor="ctr">
                    <a:solidFill>
                      <a:srgbClr val="BED600"/>
                    </a:solidFill>
                  </a:tcPr>
                </a:tc>
                <a:extLst>
                  <a:ext uri="{0D108BD9-81ED-4DB2-BD59-A6C34878D82A}">
                    <a16:rowId xmlns:a16="http://schemas.microsoft.com/office/drawing/2014/main" val="2370381503"/>
                  </a:ext>
                </a:extLst>
              </a:tr>
              <a:tr h="649472">
                <a:tc>
                  <a:txBody>
                    <a:bodyPr/>
                    <a:lstStyle/>
                    <a:p>
                      <a:pPr marR="0" algn="l" rtl="0"/>
                      <a:r>
                        <a:rPr lang="en-US" sz="1600" b="0" i="0" u="none" strike="noStrike" baseline="0" dirty="0">
                          <a:solidFill>
                            <a:schemeClr val="tx1"/>
                          </a:solidFill>
                          <a:latin typeface="+mj-lt"/>
                        </a:rPr>
                        <a:t>Fan-Out Panel Level Packaging (FO-PLP) Panel TF</a:t>
                      </a:r>
                    </a:p>
                    <a:p>
                      <a:pPr marR="0" algn="l" rtl="0"/>
                      <a:endParaRPr lang="en-US" sz="1400" b="0" i="0" u="none" strike="noStrike" baseline="0" dirty="0">
                        <a:solidFill>
                          <a:schemeClr val="tx1"/>
                        </a:solidFill>
                        <a:latin typeface="+mj-lt"/>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effectLst/>
                          <a:latin typeface="Arial" panose="020B0604020202020204" pitchFamily="34" charset="0"/>
                        </a:rPr>
                        <a:t>Panel Level Packaging (PLP) Panel TF</a:t>
                      </a:r>
                      <a:endParaRPr lang="en-US" sz="1400" b="1" i="0" u="none" strike="noStrike" baseline="0" dirty="0">
                        <a:solidFill>
                          <a:schemeClr val="tx1"/>
                        </a:solidFill>
                        <a:effectLst/>
                        <a:latin typeface="+mj-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b="1" i="0" u="none" strike="noStrike" baseline="0" dirty="0">
                        <a:solidFill>
                          <a:schemeClr val="tx1"/>
                        </a:solidFill>
                        <a:effectLst/>
                        <a:latin typeface="+mj-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dirty="0">
                        <a:effectLst/>
                      </a:endParaRPr>
                    </a:p>
                  </a:txBody>
                  <a:tcPr anchor="ctr"/>
                </a:tc>
                <a:extLst>
                  <a:ext uri="{0D108BD9-81ED-4DB2-BD59-A6C34878D82A}">
                    <a16:rowId xmlns:a16="http://schemas.microsoft.com/office/drawing/2014/main" val="1101814888"/>
                  </a:ext>
                </a:extLst>
              </a:tr>
            </a:tbl>
          </a:graphicData>
        </a:graphic>
      </p:graphicFrame>
    </p:spTree>
    <p:extLst>
      <p:ext uri="{BB962C8B-B14F-4D97-AF65-F5344CB8AC3E}">
        <p14:creationId xmlns:p14="http://schemas.microsoft.com/office/powerpoint/2010/main" val="4016871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7</a:t>
            </a:fld>
            <a:endParaRPr lang="en-US"/>
          </a:p>
        </p:txBody>
      </p:sp>
      <p:sp>
        <p:nvSpPr>
          <p:cNvPr id="3" name="Title 2"/>
          <p:cNvSpPr>
            <a:spLocks noGrp="1"/>
          </p:cNvSpPr>
          <p:nvPr>
            <p:ph type="title"/>
          </p:nvPr>
        </p:nvSpPr>
        <p:spPr/>
        <p:txBody>
          <a:bodyPr/>
          <a:lstStyle/>
          <a:p>
            <a:r>
              <a:rPr lang="en-US" dirty="0"/>
              <a:t>Organization Chart</a:t>
            </a:r>
          </a:p>
        </p:txBody>
      </p:sp>
      <p:graphicFrame>
        <p:nvGraphicFramePr>
          <p:cNvPr id="14" name="Content Placeholder 4">
            <a:extLst>
              <a:ext uri="{FF2B5EF4-FFF2-40B4-BE49-F238E27FC236}">
                <a16:creationId xmlns:a16="http://schemas.microsoft.com/office/drawing/2014/main" id="{F088E9B8-EF39-49F3-A90B-13B16B1DF4B7}"/>
              </a:ext>
            </a:extLst>
          </p:cNvPr>
          <p:cNvGraphicFramePr>
            <a:graphicFrameLocks/>
          </p:cNvGraphicFramePr>
          <p:nvPr>
            <p:extLst>
              <p:ext uri="{D42A27DB-BD31-4B8C-83A1-F6EECF244321}">
                <p14:modId xmlns:p14="http://schemas.microsoft.com/office/powerpoint/2010/main" val="843915911"/>
              </p:ext>
            </p:extLst>
          </p:nvPr>
        </p:nvGraphicFramePr>
        <p:xfrm>
          <a:off x="3154680" y="1458157"/>
          <a:ext cx="2834640" cy="4362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3761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8</a:t>
            </a:fld>
            <a:endParaRPr lang="en-US"/>
          </a:p>
        </p:txBody>
      </p:sp>
      <p:sp>
        <p:nvSpPr>
          <p:cNvPr id="3" name="Title 2"/>
          <p:cNvSpPr>
            <a:spLocks noGrp="1"/>
          </p:cNvSpPr>
          <p:nvPr>
            <p:ph type="title"/>
          </p:nvPr>
        </p:nvSpPr>
        <p:spPr/>
        <p:txBody>
          <a:bodyPr/>
          <a:lstStyle/>
          <a:p>
            <a:r>
              <a:rPr lang="en-US" dirty="0"/>
              <a:t>Ballot Results</a:t>
            </a:r>
          </a:p>
        </p:txBody>
      </p:sp>
      <p:graphicFrame>
        <p:nvGraphicFramePr>
          <p:cNvPr id="7" name="Content Placeholder 6"/>
          <p:cNvGraphicFramePr>
            <a:graphicFrameLocks/>
          </p:cNvGraphicFramePr>
          <p:nvPr>
            <p:extLst>
              <p:ext uri="{D42A27DB-BD31-4B8C-83A1-F6EECF244321}">
                <p14:modId xmlns:p14="http://schemas.microsoft.com/office/powerpoint/2010/main" val="2637380315"/>
              </p:ext>
            </p:extLst>
          </p:nvPr>
        </p:nvGraphicFramePr>
        <p:xfrm>
          <a:off x="457200" y="1295400"/>
          <a:ext cx="8229600" cy="2557775"/>
        </p:xfrm>
        <a:graphic>
          <a:graphicData uri="http://schemas.openxmlformats.org/drawingml/2006/table">
            <a:tbl>
              <a:tblPr firstRow="1" bandRow="1">
                <a:tableStyleId>{8EC20E35-A176-4012-BC5E-935CFFF8708E}</a:tableStyleId>
              </a:tblPr>
              <a:tblGrid>
                <a:gridCol w="914400">
                  <a:extLst>
                    <a:ext uri="{9D8B030D-6E8A-4147-A177-3AD203B41FA5}">
                      <a16:colId xmlns:a16="http://schemas.microsoft.com/office/drawing/2014/main" val="1555774021"/>
                    </a:ext>
                  </a:extLst>
                </a:gridCol>
                <a:gridCol w="5309419">
                  <a:extLst>
                    <a:ext uri="{9D8B030D-6E8A-4147-A177-3AD203B41FA5}">
                      <a16:colId xmlns:a16="http://schemas.microsoft.com/office/drawing/2014/main" val="417047043"/>
                    </a:ext>
                  </a:extLst>
                </a:gridCol>
                <a:gridCol w="2005781">
                  <a:extLst>
                    <a:ext uri="{9D8B030D-6E8A-4147-A177-3AD203B41FA5}">
                      <a16:colId xmlns:a16="http://schemas.microsoft.com/office/drawing/2014/main" val="379422479"/>
                    </a:ext>
                  </a:extLst>
                </a:gridCol>
              </a:tblGrid>
              <a:tr h="370840">
                <a:tc>
                  <a:txBody>
                    <a:bodyPr/>
                    <a:lstStyle/>
                    <a:p>
                      <a:pPr algn="ctr">
                        <a:lnSpc>
                          <a:spcPct val="150000"/>
                        </a:lnSpc>
                      </a:pPr>
                      <a:r>
                        <a:rPr lang="en-US" sz="1400" dirty="0">
                          <a:latin typeface="+mj-lt"/>
                        </a:rPr>
                        <a:t>Doc #</a:t>
                      </a:r>
                      <a:endParaRPr lang="en-US" sz="1400" b="0" dirty="0">
                        <a:latin typeface="+mj-lt"/>
                        <a:cs typeface="Arial" panose="020B0604020202020204" pitchFamily="34" charset="0"/>
                      </a:endParaRPr>
                    </a:p>
                  </a:txBody>
                  <a:tcPr anchor="ctr"/>
                </a:tc>
                <a:tc>
                  <a:txBody>
                    <a:bodyPr/>
                    <a:lstStyle/>
                    <a:p>
                      <a:pPr algn="ctr">
                        <a:lnSpc>
                          <a:spcPct val="150000"/>
                        </a:lnSpc>
                      </a:pPr>
                      <a:r>
                        <a:rPr lang="en-US" sz="1400" dirty="0">
                          <a:latin typeface="+mj-lt"/>
                        </a:rPr>
                        <a:t>Document Title</a:t>
                      </a:r>
                      <a:endParaRPr lang="en-US" sz="1400" b="0" dirty="0">
                        <a:latin typeface="+mj-lt"/>
                        <a:cs typeface="Arial" panose="020B0604020202020204" pitchFamily="34" charset="0"/>
                      </a:endParaRPr>
                    </a:p>
                  </a:txBody>
                  <a:tcPr anchor="ctr"/>
                </a:tc>
                <a:tc>
                  <a:txBody>
                    <a:bodyPr/>
                    <a:lstStyle/>
                    <a:p>
                      <a:pPr algn="ctr">
                        <a:lnSpc>
                          <a:spcPct val="150000"/>
                        </a:lnSpc>
                      </a:pPr>
                      <a:r>
                        <a:rPr lang="en-US" sz="1400" dirty="0">
                          <a:latin typeface="+mj-lt"/>
                        </a:rPr>
                        <a:t>TC Chapter Action</a:t>
                      </a:r>
                      <a:endParaRPr lang="en-US" sz="1400" b="0" dirty="0">
                        <a:latin typeface="+mj-lt"/>
                        <a:cs typeface="Arial" panose="020B0604020202020204" pitchFamily="34" charset="0"/>
                      </a:endParaRPr>
                    </a:p>
                  </a:txBody>
                  <a:tcPr anchor="ctr"/>
                </a:tc>
                <a:extLst>
                  <a:ext uri="{0D108BD9-81ED-4DB2-BD59-A6C34878D82A}">
                    <a16:rowId xmlns:a16="http://schemas.microsoft.com/office/drawing/2014/main" val="3468647342"/>
                  </a:ext>
                </a:extLst>
              </a:tr>
              <a:tr h="418015">
                <a:tc>
                  <a:txBody>
                    <a:bodyPr/>
                    <a:lstStyle/>
                    <a:p>
                      <a:r>
                        <a:rPr lang="en-US" sz="1400" dirty="0">
                          <a:effectLst/>
                          <a:latin typeface="Arial" panose="020B0604020202020204" pitchFamily="34" charset="0"/>
                        </a:rPr>
                        <a:t>6591</a:t>
                      </a:r>
                      <a:endParaRPr lang="en-US" sz="1400" dirty="0">
                        <a:effectLst/>
                      </a:endParaRPr>
                    </a:p>
                  </a:txBody>
                  <a:tcPr/>
                </a:tc>
                <a:tc>
                  <a:txBody>
                    <a:bodyPr/>
                    <a:lstStyle/>
                    <a:p>
                      <a:r>
                        <a:rPr lang="en-US" sz="1400" dirty="0">
                          <a:effectLst/>
                          <a:latin typeface="Arial" panose="020B0604020202020204" pitchFamily="34" charset="0"/>
                        </a:rPr>
                        <a:t>Revision to SEMI 3D20 0719, Specification for Panel Characteristics for Panel Level Packaging (PLP) Applications</a:t>
                      </a:r>
                    </a:p>
                    <a:p>
                      <a:endParaRPr lang="en-US" sz="1400" dirty="0">
                        <a:effectLst/>
                      </a:endParaRPr>
                    </a:p>
                  </a:txBody>
                  <a:tcPr/>
                </a:tc>
                <a:tc>
                  <a:txBody>
                    <a:bodyPr/>
                    <a:lstStyle/>
                    <a:p>
                      <a:r>
                        <a:rPr lang="en-US" sz="1400" b="1" kern="1200" dirty="0">
                          <a:solidFill>
                            <a:srgbClr val="FF0000"/>
                          </a:solidFill>
                          <a:latin typeface="+mj-lt"/>
                          <a:ea typeface="+mn-ea"/>
                          <a:cs typeface="+mn-cs"/>
                        </a:rPr>
                        <a:t>TBD</a:t>
                      </a:r>
                      <a:endParaRPr lang="en-US" sz="1400" dirty="0">
                        <a:solidFill>
                          <a:srgbClr val="FF0000"/>
                        </a:solidFill>
                        <a:effectLst/>
                      </a:endParaRPr>
                    </a:p>
                  </a:txBody>
                  <a:tcPr/>
                </a:tc>
                <a:extLst>
                  <a:ext uri="{0D108BD9-81ED-4DB2-BD59-A6C34878D82A}">
                    <a16:rowId xmlns:a16="http://schemas.microsoft.com/office/drawing/2014/main" val="3425651141"/>
                  </a:ext>
                </a:extLst>
              </a:tr>
              <a:tr h="418015">
                <a:tc>
                  <a:txBody>
                    <a:bodyPr/>
                    <a:lstStyle/>
                    <a:p>
                      <a:r>
                        <a:rPr lang="en-US" sz="1400" dirty="0">
                          <a:effectLst/>
                          <a:latin typeface="Arial" panose="020B0604020202020204" pitchFamily="34" charset="0"/>
                        </a:rPr>
                        <a:t>6631</a:t>
                      </a:r>
                      <a:endParaRPr lang="en-US" sz="1400" dirty="0">
                        <a:effectLst/>
                      </a:endParaRPr>
                    </a:p>
                  </a:txBody>
                  <a:tcPr/>
                </a:tc>
                <a:tc>
                  <a:txBody>
                    <a:bodyPr/>
                    <a:lstStyle/>
                    <a:p>
                      <a:r>
                        <a:rPr lang="en-US" sz="1400" dirty="0">
                          <a:effectLst/>
                          <a:latin typeface="Arial" panose="020B0604020202020204" pitchFamily="34" charset="0"/>
                        </a:rPr>
                        <a:t>Line Item Revision to SEMI 3D12-0315, Guide for Measuring Flatness and Shape of Low Stiffness Wafers</a:t>
                      </a:r>
                      <a:endParaRPr lang="en-US" sz="1400" dirty="0">
                        <a:effectLst/>
                      </a:endParaRPr>
                    </a:p>
                  </a:txBody>
                  <a:tcPr/>
                </a:tc>
                <a:tc>
                  <a:txBody>
                    <a:bodyPr/>
                    <a:lstStyle/>
                    <a:p>
                      <a:endParaRPr lang="en-US" sz="1400" dirty="0">
                        <a:solidFill>
                          <a:srgbClr val="FF0000"/>
                        </a:solidFill>
                        <a:effectLst/>
                      </a:endParaRPr>
                    </a:p>
                  </a:txBody>
                  <a:tcPr>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val="51974396"/>
                  </a:ext>
                </a:extLst>
              </a:tr>
              <a:tr h="418015">
                <a:tc>
                  <a:txBody>
                    <a:bodyPr/>
                    <a:lstStyle/>
                    <a:p>
                      <a:r>
                        <a:rPr lang="en-US" sz="1400" kern="1200" dirty="0">
                          <a:solidFill>
                            <a:schemeClr val="dk1"/>
                          </a:solidFill>
                          <a:effectLst/>
                          <a:latin typeface="Arial" panose="020B0604020202020204" pitchFamily="34" charset="0"/>
                          <a:ea typeface="+mn-ea"/>
                          <a:cs typeface="+mn-cs"/>
                        </a:rPr>
                        <a:t>L1</a:t>
                      </a:r>
                    </a:p>
                  </a:txBody>
                  <a:tcPr/>
                </a:tc>
                <a:tc>
                  <a:txBody>
                    <a:bodyPr/>
                    <a:lstStyle/>
                    <a:p>
                      <a:r>
                        <a:rPr lang="en-US" sz="1400" kern="1200" dirty="0">
                          <a:solidFill>
                            <a:schemeClr val="dk1"/>
                          </a:solidFill>
                          <a:effectLst/>
                          <a:latin typeface="Arial" panose="020B0604020202020204" pitchFamily="34" charset="0"/>
                          <a:ea typeface="+mn-ea"/>
                          <a:cs typeface="+mn-cs"/>
                        </a:rPr>
                        <a:t>Clarify the Purpose statement in ¶1.3.</a:t>
                      </a:r>
                    </a:p>
                  </a:txBody>
                  <a:tcPr/>
                </a:tc>
                <a:tc>
                  <a:txBody>
                    <a:bodyPr/>
                    <a:lstStyle/>
                    <a:p>
                      <a:r>
                        <a:rPr lang="en-US" sz="1400" b="1" kern="1200" dirty="0">
                          <a:solidFill>
                            <a:srgbClr val="FF0000"/>
                          </a:solidFill>
                          <a:latin typeface="+mj-lt"/>
                          <a:ea typeface="+mn-ea"/>
                          <a:cs typeface="+mn-cs"/>
                        </a:rPr>
                        <a:t>TBD</a:t>
                      </a:r>
                    </a:p>
                  </a:txBody>
                  <a:tcPr/>
                </a:tc>
                <a:extLst>
                  <a:ext uri="{0D108BD9-81ED-4DB2-BD59-A6C34878D82A}">
                    <a16:rowId xmlns:a16="http://schemas.microsoft.com/office/drawing/2014/main" val="17056236"/>
                  </a:ext>
                </a:extLst>
              </a:tr>
              <a:tr h="418015">
                <a:tc>
                  <a:txBody>
                    <a:bodyPr/>
                    <a:lstStyle/>
                    <a:p>
                      <a:r>
                        <a:rPr lang="en-US" sz="1400" kern="1200" dirty="0">
                          <a:solidFill>
                            <a:schemeClr val="dk1"/>
                          </a:solidFill>
                          <a:effectLst/>
                          <a:latin typeface="Arial" panose="020B0604020202020204" pitchFamily="34" charset="0"/>
                          <a:ea typeface="+mn-ea"/>
                          <a:cs typeface="+mn-cs"/>
                        </a:rPr>
                        <a:t>L2</a:t>
                      </a:r>
                    </a:p>
                  </a:txBody>
                  <a:tcPr/>
                </a:tc>
                <a:tc>
                  <a:txBody>
                    <a:bodyPr/>
                    <a:lstStyle/>
                    <a:p>
                      <a:r>
                        <a:rPr lang="en-US" sz="1400" kern="1200" dirty="0">
                          <a:solidFill>
                            <a:schemeClr val="dk1"/>
                          </a:solidFill>
                          <a:effectLst/>
                          <a:latin typeface="Arial" panose="020B0604020202020204" pitchFamily="34" charset="0"/>
                          <a:ea typeface="+mn-ea"/>
                          <a:cs typeface="+mn-cs"/>
                        </a:rPr>
                        <a:t>Add definition of precise monofilament and revise definitions in Terminology §5 for clarity.</a:t>
                      </a:r>
                    </a:p>
                  </a:txBody>
                  <a:tcPr/>
                </a:tc>
                <a:tc>
                  <a:txBody>
                    <a:bodyPr/>
                    <a:lstStyle/>
                    <a:p>
                      <a:r>
                        <a:rPr lang="en-US" sz="1400" b="1" kern="1200" dirty="0">
                          <a:solidFill>
                            <a:srgbClr val="FF0000"/>
                          </a:solidFill>
                          <a:latin typeface="+mj-lt"/>
                          <a:ea typeface="+mn-ea"/>
                          <a:cs typeface="+mn-cs"/>
                        </a:rPr>
                        <a:t>TBD</a:t>
                      </a:r>
                    </a:p>
                  </a:txBody>
                  <a:tcPr/>
                </a:tc>
                <a:extLst>
                  <a:ext uri="{0D108BD9-81ED-4DB2-BD59-A6C34878D82A}">
                    <a16:rowId xmlns:a16="http://schemas.microsoft.com/office/drawing/2014/main" val="4045236440"/>
                  </a:ext>
                </a:extLst>
              </a:tr>
            </a:tbl>
          </a:graphicData>
        </a:graphic>
      </p:graphicFrame>
      <p:sp>
        <p:nvSpPr>
          <p:cNvPr id="8" name="Rectangle 7"/>
          <p:cNvSpPr/>
          <p:nvPr/>
        </p:nvSpPr>
        <p:spPr>
          <a:xfrm>
            <a:off x="457200" y="3941418"/>
            <a:ext cx="8229600" cy="707886"/>
          </a:xfrm>
          <a:prstGeom prst="rect">
            <a:avLst/>
          </a:prstGeom>
        </p:spPr>
        <p:txBody>
          <a:bodyPr wrap="square">
            <a:spAutoFit/>
          </a:bodyPr>
          <a:lstStyle/>
          <a:p>
            <a:pPr algn="just"/>
            <a:r>
              <a:rPr lang="en-US" sz="1200" dirty="0">
                <a:solidFill>
                  <a:srgbClr val="000000"/>
                </a:solidFill>
                <a:latin typeface="+mj-lt"/>
              </a:rPr>
              <a:t>#1:</a:t>
            </a:r>
            <a:r>
              <a:rPr lang="en-US" sz="1200" b="1" dirty="0">
                <a:solidFill>
                  <a:srgbClr val="000000"/>
                </a:solidFill>
                <a:latin typeface="+mj-lt"/>
              </a:rPr>
              <a:t> </a:t>
            </a:r>
            <a:r>
              <a:rPr lang="en-US" sz="1200" b="1" dirty="0">
                <a:solidFill>
                  <a:srgbClr val="008000"/>
                </a:solidFill>
                <a:latin typeface="+mj-lt"/>
              </a:rPr>
              <a:t>Passed</a:t>
            </a:r>
            <a:r>
              <a:rPr lang="en-US" sz="1200" dirty="0">
                <a:solidFill>
                  <a:srgbClr val="000000"/>
                </a:solidFill>
                <a:latin typeface="+mj-lt"/>
              </a:rPr>
              <a:t> ballots and line items will be submitted to the ISC Audit &amp; Review Subcommittee for procedural review.</a:t>
            </a:r>
          </a:p>
          <a:p>
            <a:pPr algn="just"/>
            <a:endParaRPr lang="en-US" sz="1200" dirty="0">
              <a:solidFill>
                <a:srgbClr val="000000"/>
              </a:solidFill>
              <a:latin typeface="+mj-lt"/>
            </a:endParaRPr>
          </a:p>
          <a:p>
            <a:pPr algn="just"/>
            <a:r>
              <a:rPr lang="en-US" sz="1200" dirty="0">
                <a:solidFill>
                  <a:srgbClr val="000000"/>
                </a:solidFill>
                <a:latin typeface="+mj-lt"/>
              </a:rPr>
              <a:t>#2:</a:t>
            </a:r>
            <a:r>
              <a:rPr lang="en-US" sz="1200" b="1" dirty="0">
                <a:solidFill>
                  <a:srgbClr val="000000"/>
                </a:solidFill>
                <a:latin typeface="+mj-lt"/>
              </a:rPr>
              <a:t> </a:t>
            </a:r>
            <a:r>
              <a:rPr lang="en-US" sz="1200" b="1" dirty="0">
                <a:solidFill>
                  <a:srgbClr val="FF0000"/>
                </a:solidFill>
                <a:latin typeface="+mj-lt"/>
              </a:rPr>
              <a:t>Failed</a:t>
            </a:r>
            <a:r>
              <a:rPr lang="en-US" sz="1200" dirty="0">
                <a:solidFill>
                  <a:srgbClr val="000000"/>
                </a:solidFill>
                <a:latin typeface="+mj-lt"/>
              </a:rPr>
              <a:t> ballots and line items were returned to the originating task forces for re-work and re-balloting or abandoning</a:t>
            </a:r>
            <a:r>
              <a:rPr lang="en-US" sz="1400" dirty="0">
                <a:solidFill>
                  <a:srgbClr val="000000"/>
                </a:solidFill>
                <a:latin typeface="+mj-lt"/>
              </a:rPr>
              <a:t>.</a:t>
            </a:r>
            <a:r>
              <a:rPr lang="en-US" sz="1600" dirty="0">
                <a:solidFill>
                  <a:srgbClr val="000000"/>
                </a:solidFill>
                <a:latin typeface="+mj-lt"/>
              </a:rPr>
              <a:t> </a:t>
            </a:r>
            <a:endParaRPr lang="en-US" sz="1600" dirty="0">
              <a:latin typeface="+mj-lt"/>
            </a:endParaRPr>
          </a:p>
        </p:txBody>
      </p:sp>
    </p:spTree>
    <p:extLst>
      <p:ext uri="{BB962C8B-B14F-4D97-AF65-F5344CB8AC3E}">
        <p14:creationId xmlns:p14="http://schemas.microsoft.com/office/powerpoint/2010/main" val="665213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AEC0D09-A8FA-48FE-9BA5-C9AB8935E27F}" type="slidenum">
              <a:rPr lang="en-US" smtClean="0"/>
              <a:pPr/>
              <a:t>9</a:t>
            </a:fld>
            <a:endParaRPr lang="en-US"/>
          </a:p>
        </p:txBody>
      </p:sp>
      <p:sp>
        <p:nvSpPr>
          <p:cNvPr id="3" name="Title 2"/>
          <p:cNvSpPr>
            <a:spLocks noGrp="1"/>
          </p:cNvSpPr>
          <p:nvPr>
            <p:ph type="title"/>
          </p:nvPr>
        </p:nvSpPr>
        <p:spPr/>
        <p:txBody>
          <a:bodyPr/>
          <a:lstStyle/>
          <a:p>
            <a:r>
              <a:rPr lang="en-US" dirty="0"/>
              <a:t>Activities Approved via GCS between Meetings</a:t>
            </a:r>
          </a:p>
        </p:txBody>
      </p:sp>
      <p:sp>
        <p:nvSpPr>
          <p:cNvPr id="6" name="Content Placeholder 5">
            <a:extLst>
              <a:ext uri="{FF2B5EF4-FFF2-40B4-BE49-F238E27FC236}">
                <a16:creationId xmlns:a16="http://schemas.microsoft.com/office/drawing/2014/main" id="{6A89FB70-AACF-47DA-9851-3CDAC32BDBA9}"/>
              </a:ext>
            </a:extLst>
          </p:cNvPr>
          <p:cNvSpPr>
            <a:spLocks noGrp="1"/>
          </p:cNvSpPr>
          <p:nvPr>
            <p:ph idx="1"/>
          </p:nvPr>
        </p:nvSpPr>
        <p:spPr>
          <a:xfrm>
            <a:off x="470560" y="1199705"/>
            <a:ext cx="8229600" cy="4811698"/>
          </a:xfrm>
        </p:spPr>
        <p:txBody>
          <a:bodyPr/>
          <a:lstStyle/>
          <a:p>
            <a:r>
              <a:rPr lang="en-US" dirty="0"/>
              <a:t>Before Spring Meetings</a:t>
            </a:r>
          </a:p>
          <a:p>
            <a:endParaRPr lang="en-US" dirty="0"/>
          </a:p>
          <a:p>
            <a:endParaRPr lang="en-US" dirty="0"/>
          </a:p>
          <a:p>
            <a:endParaRPr lang="en-US" dirty="0"/>
          </a:p>
          <a:p>
            <a:endParaRPr lang="en-US" dirty="0"/>
          </a:p>
          <a:p>
            <a:endParaRPr lang="en-US" dirty="0"/>
          </a:p>
          <a:p>
            <a:endParaRPr lang="en-US" dirty="0"/>
          </a:p>
          <a:p>
            <a:r>
              <a:rPr lang="en-US" dirty="0"/>
              <a:t>After Spring Meetings</a:t>
            </a:r>
          </a:p>
          <a:p>
            <a:pPr lvl="1"/>
            <a:r>
              <a:rPr lang="en-US" dirty="0"/>
              <a:t>Letter Ballot Review transfer from NA to Japan for Doc 6591 &amp; 6631</a:t>
            </a:r>
          </a:p>
          <a:p>
            <a:pPr lvl="2"/>
            <a:r>
              <a:rPr lang="en-US" b="1" i="1" dirty="0"/>
              <a:t>Approved by GCS on 06/30/2020</a:t>
            </a:r>
          </a:p>
          <a:p>
            <a:endParaRPr lang="en-US" dirty="0"/>
          </a:p>
          <a:p>
            <a:endParaRPr lang="en-US" dirty="0"/>
          </a:p>
          <a:p>
            <a:endParaRPr lang="en-US" dirty="0"/>
          </a:p>
          <a:p>
            <a:endParaRPr lang="en-US" dirty="0"/>
          </a:p>
          <a:p>
            <a:pPr marL="0" indent="0">
              <a:buNone/>
            </a:pPr>
            <a:endParaRPr lang="en-US" dirty="0"/>
          </a:p>
        </p:txBody>
      </p:sp>
      <p:graphicFrame>
        <p:nvGraphicFramePr>
          <p:cNvPr id="7" name="Content Placeholder 4">
            <a:extLst>
              <a:ext uri="{FF2B5EF4-FFF2-40B4-BE49-F238E27FC236}">
                <a16:creationId xmlns:a16="http://schemas.microsoft.com/office/drawing/2014/main" id="{26B47730-856E-4E74-B0F8-B067CBB4164A}"/>
              </a:ext>
            </a:extLst>
          </p:cNvPr>
          <p:cNvGraphicFramePr>
            <a:graphicFrameLocks/>
          </p:cNvGraphicFramePr>
          <p:nvPr>
            <p:extLst>
              <p:ext uri="{D42A27DB-BD31-4B8C-83A1-F6EECF244321}">
                <p14:modId xmlns:p14="http://schemas.microsoft.com/office/powerpoint/2010/main" val="2182383618"/>
              </p:ext>
            </p:extLst>
          </p:nvPr>
        </p:nvGraphicFramePr>
        <p:xfrm>
          <a:off x="457200" y="1717125"/>
          <a:ext cx="8229600" cy="1955800"/>
        </p:xfrm>
        <a:graphic>
          <a:graphicData uri="http://schemas.openxmlformats.org/drawingml/2006/table">
            <a:tbl>
              <a:tblPr firstRow="1" bandRow="1">
                <a:tableStyleId>{616DA210-FB5B-4158-B5E0-FEB733F419BA}</a:tableStyleId>
              </a:tblPr>
              <a:tblGrid>
                <a:gridCol w="762000">
                  <a:extLst>
                    <a:ext uri="{9D8B030D-6E8A-4147-A177-3AD203B41FA5}">
                      <a16:colId xmlns:a16="http://schemas.microsoft.com/office/drawing/2014/main" val="2691056390"/>
                    </a:ext>
                  </a:extLst>
                </a:gridCol>
                <a:gridCol w="807720">
                  <a:extLst>
                    <a:ext uri="{9D8B030D-6E8A-4147-A177-3AD203B41FA5}">
                      <a16:colId xmlns:a16="http://schemas.microsoft.com/office/drawing/2014/main" val="3936966432"/>
                    </a:ext>
                  </a:extLst>
                </a:gridCol>
                <a:gridCol w="1311366">
                  <a:extLst>
                    <a:ext uri="{9D8B030D-6E8A-4147-A177-3AD203B41FA5}">
                      <a16:colId xmlns:a16="http://schemas.microsoft.com/office/drawing/2014/main" val="1019369748"/>
                    </a:ext>
                  </a:extLst>
                </a:gridCol>
                <a:gridCol w="5348514">
                  <a:extLst>
                    <a:ext uri="{9D8B030D-6E8A-4147-A177-3AD203B41FA5}">
                      <a16:colId xmlns:a16="http://schemas.microsoft.com/office/drawing/2014/main" val="3079813285"/>
                    </a:ext>
                  </a:extLst>
                </a:gridCol>
              </a:tblGrid>
              <a:tr h="370840">
                <a:tc>
                  <a:txBody>
                    <a:bodyPr/>
                    <a:lstStyle/>
                    <a:p>
                      <a:pPr algn="ctr">
                        <a:lnSpc>
                          <a:spcPct val="100000"/>
                        </a:lnSpc>
                        <a:spcBef>
                          <a:spcPts val="0"/>
                        </a:spcBef>
                        <a:spcAft>
                          <a:spcPts val="300"/>
                        </a:spcAft>
                      </a:pPr>
                      <a:r>
                        <a:rPr lang="en-US" sz="1400" b="1" dirty="0">
                          <a:latin typeface="+mj-lt"/>
                        </a:rPr>
                        <a:t>Doc #</a:t>
                      </a:r>
                    </a:p>
                  </a:txBody>
                  <a:tcPr anchor="ctr"/>
                </a:tc>
                <a:tc>
                  <a:txBody>
                    <a:bodyPr/>
                    <a:lstStyle/>
                    <a:p>
                      <a:pPr algn="ctr">
                        <a:lnSpc>
                          <a:spcPct val="100000"/>
                        </a:lnSpc>
                        <a:spcBef>
                          <a:spcPts val="0"/>
                        </a:spcBef>
                        <a:spcAft>
                          <a:spcPts val="300"/>
                        </a:spcAft>
                      </a:pPr>
                      <a:r>
                        <a:rPr lang="en-US" sz="1400" b="1" dirty="0">
                          <a:latin typeface="+mj-lt"/>
                        </a:rPr>
                        <a:t>Type</a:t>
                      </a:r>
                    </a:p>
                  </a:txBody>
                  <a:tcPr anchor="ctr"/>
                </a:tc>
                <a:tc>
                  <a:txBody>
                    <a:bodyPr/>
                    <a:lstStyle/>
                    <a:p>
                      <a:pPr algn="ctr">
                        <a:lnSpc>
                          <a:spcPct val="100000"/>
                        </a:lnSpc>
                        <a:spcBef>
                          <a:spcPts val="0"/>
                        </a:spcBef>
                        <a:spcAft>
                          <a:spcPts val="300"/>
                        </a:spcAft>
                      </a:pPr>
                      <a:r>
                        <a:rPr lang="en-US" sz="1400" b="1" dirty="0">
                          <a:latin typeface="+mj-lt"/>
                        </a:rPr>
                        <a:t>SC/TF/CFG</a:t>
                      </a:r>
                    </a:p>
                  </a:txBody>
                  <a:tcPr anchor="ctr"/>
                </a:tc>
                <a:tc>
                  <a:txBody>
                    <a:bodyPr/>
                    <a:lstStyle/>
                    <a:p>
                      <a:pPr algn="ctr">
                        <a:lnSpc>
                          <a:spcPct val="100000"/>
                        </a:lnSpc>
                        <a:spcBef>
                          <a:spcPts val="0"/>
                        </a:spcBef>
                        <a:spcAft>
                          <a:spcPts val="300"/>
                        </a:spcAft>
                      </a:pPr>
                      <a:r>
                        <a:rPr lang="en-US" sz="1400" b="1" dirty="0">
                          <a:latin typeface="+mj-lt"/>
                        </a:rPr>
                        <a:t>Title/Details</a:t>
                      </a:r>
                    </a:p>
                  </a:txBody>
                  <a:tcPr anchor="ctr"/>
                </a:tc>
                <a:extLst>
                  <a:ext uri="{0D108BD9-81ED-4DB2-BD59-A6C34878D82A}">
                    <a16:rowId xmlns:a16="http://schemas.microsoft.com/office/drawing/2014/main" val="1429303807"/>
                  </a:ext>
                </a:extLst>
              </a:tr>
              <a:tr h="370840">
                <a:tc>
                  <a:txBody>
                    <a:bodyPr/>
                    <a:lstStyle/>
                    <a:p>
                      <a:r>
                        <a:rPr lang="en-US" sz="1400" kern="1200" dirty="0">
                          <a:solidFill>
                            <a:schemeClr val="tx1"/>
                          </a:solidFill>
                          <a:effectLst/>
                          <a:latin typeface="Arial" panose="020B0604020202020204" pitchFamily="34" charset="0"/>
                          <a:ea typeface="+mn-ea"/>
                          <a:cs typeface="+mn-cs"/>
                        </a:rPr>
                        <a:t>6641</a:t>
                      </a:r>
                    </a:p>
                  </a:txBody>
                  <a:tcPr/>
                </a:tc>
                <a:tc>
                  <a:txBody>
                    <a:bodyPr/>
                    <a:lstStyle/>
                    <a:p>
                      <a:r>
                        <a:rPr lang="en-US" sz="1400" kern="1200" dirty="0">
                          <a:solidFill>
                            <a:schemeClr val="tx1"/>
                          </a:solidFill>
                          <a:effectLst/>
                          <a:latin typeface="Arial" panose="020B0604020202020204" pitchFamily="34" charset="0"/>
                          <a:ea typeface="+mn-ea"/>
                          <a:cs typeface="+mn-cs"/>
                        </a:rPr>
                        <a:t>SNARF</a:t>
                      </a:r>
                    </a:p>
                  </a:txBody>
                  <a:tcPr/>
                </a:tc>
                <a:tc>
                  <a:txBody>
                    <a:bodyPr/>
                    <a:lstStyle/>
                    <a:p>
                      <a:r>
                        <a:rPr lang="en-US" sz="1400" kern="1200" dirty="0">
                          <a:solidFill>
                            <a:schemeClr val="tx1"/>
                          </a:solidFill>
                          <a:effectLst/>
                          <a:latin typeface="Arial" panose="020B0604020202020204" pitchFamily="34" charset="0"/>
                          <a:ea typeface="+mn-ea"/>
                          <a:cs typeface="+mn-cs"/>
                        </a:rPr>
                        <a:t>Bonded Wafer Stacks TF</a:t>
                      </a:r>
                    </a:p>
                  </a:txBody>
                  <a:tcPr/>
                </a:tc>
                <a:tc>
                  <a:txBody>
                    <a:bodyPr/>
                    <a:lstStyle/>
                    <a:p>
                      <a:r>
                        <a:rPr lang="en-US" sz="1400" kern="1200" dirty="0">
                          <a:solidFill>
                            <a:schemeClr val="tx1"/>
                          </a:solidFill>
                          <a:effectLst/>
                          <a:latin typeface="Arial" panose="020B0604020202020204" pitchFamily="34" charset="0"/>
                          <a:ea typeface="+mn-ea"/>
                          <a:cs typeface="+mn-cs"/>
                        </a:rPr>
                        <a:t>Revision to SEMI 3D8-0514, Guide for Describing Silicon Wafers for Use as 300 mm Carrier Wafers in a 3DS-IC Temporary Bond-</a:t>
                      </a:r>
                      <a:r>
                        <a:rPr lang="en-US" sz="1400" kern="1200" dirty="0" err="1">
                          <a:solidFill>
                            <a:schemeClr val="tx1"/>
                          </a:solidFill>
                          <a:effectLst/>
                          <a:latin typeface="Arial" panose="020B0604020202020204" pitchFamily="34" charset="0"/>
                          <a:ea typeface="+mn-ea"/>
                          <a:cs typeface="+mn-cs"/>
                        </a:rPr>
                        <a:t>Debond</a:t>
                      </a:r>
                      <a:r>
                        <a:rPr lang="en-US" sz="1400" kern="1200" dirty="0">
                          <a:solidFill>
                            <a:schemeClr val="tx1"/>
                          </a:solidFill>
                          <a:effectLst/>
                          <a:latin typeface="Arial" panose="020B0604020202020204" pitchFamily="34" charset="0"/>
                          <a:ea typeface="+mn-ea"/>
                          <a:cs typeface="+mn-cs"/>
                        </a:rPr>
                        <a:t> (TBDB) Process</a:t>
                      </a:r>
                    </a:p>
                    <a:p>
                      <a:r>
                        <a:rPr lang="en-US" sz="1400" b="1" i="1" dirty="0">
                          <a:effectLst/>
                          <a:latin typeface="Arial" panose="020B0604020202020204" pitchFamily="34" charset="0"/>
                        </a:rPr>
                        <a:t>–– TC Member Review took place between 03/02/2020–03/15/2020</a:t>
                      </a:r>
                    </a:p>
                    <a:p>
                      <a:r>
                        <a:rPr lang="en-US" sz="1400" b="1" i="1" dirty="0">
                          <a:effectLst/>
                          <a:latin typeface="Arial" panose="020B0604020202020204" pitchFamily="34" charset="0"/>
                        </a:rPr>
                        <a:t> –– Approved by GCS on 03/27/2020</a:t>
                      </a:r>
                    </a:p>
                    <a:p>
                      <a:endParaRPr lang="en-US" sz="1400" kern="1200" dirty="0">
                        <a:solidFill>
                          <a:schemeClr val="tx1"/>
                        </a:solidFill>
                        <a:effectLst/>
                        <a:latin typeface="Arial" panose="020B0604020202020204" pitchFamily="34" charset="0"/>
                        <a:ea typeface="+mn-ea"/>
                        <a:cs typeface="+mn-cs"/>
                      </a:endParaRPr>
                    </a:p>
                  </a:txBody>
                  <a:tcPr/>
                </a:tc>
                <a:extLst>
                  <a:ext uri="{0D108BD9-81ED-4DB2-BD59-A6C34878D82A}">
                    <a16:rowId xmlns:a16="http://schemas.microsoft.com/office/drawing/2014/main" val="227759721"/>
                  </a:ext>
                </a:extLst>
              </a:tr>
            </a:tbl>
          </a:graphicData>
        </a:graphic>
      </p:graphicFrame>
    </p:spTree>
    <p:extLst>
      <p:ext uri="{BB962C8B-B14F-4D97-AF65-F5344CB8AC3E}">
        <p14:creationId xmlns:p14="http://schemas.microsoft.com/office/powerpoint/2010/main" val="1906387424"/>
      </p:ext>
    </p:extLst>
  </p:cSld>
  <p:clrMapOvr>
    <a:masterClrMapping/>
  </p:clrMapOvr>
</p:sld>
</file>

<file path=ppt/theme/theme1.xml><?xml version="1.0" encoding="utf-8"?>
<a:theme xmlns:a="http://schemas.openxmlformats.org/drawingml/2006/main" name="New SEMI_4-3">
  <a:themeElements>
    <a:clrScheme name="SEMI Corprate Colors">
      <a:dk1>
        <a:srgbClr val="404040"/>
      </a:dk1>
      <a:lt1>
        <a:sysClr val="window" lastClr="FFFFFF"/>
      </a:lt1>
      <a:dk2>
        <a:srgbClr val="55A51C"/>
      </a:dk2>
      <a:lt2>
        <a:srgbClr val="EEECE1"/>
      </a:lt2>
      <a:accent1>
        <a:srgbClr val="BED600"/>
      </a:accent1>
      <a:accent2>
        <a:srgbClr val="0000BB"/>
      </a:accent2>
      <a:accent3>
        <a:srgbClr val="673BB8"/>
      </a:accent3>
      <a:accent4>
        <a:srgbClr val="E23B30"/>
      </a:accent4>
      <a:accent5>
        <a:srgbClr val="FF7900"/>
      </a:accent5>
      <a:accent6>
        <a:srgbClr val="FFC82E"/>
      </a:accent6>
      <a:hlink>
        <a:srgbClr val="C4D600"/>
      </a:hlink>
      <a:folHlink>
        <a:srgbClr val="55A51C"/>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w SEMI_4-3" id="{6442334E-D7D6-424B-B14C-6A6954D68FD7}" vid="{FF2E9400-CE89-4825-A6DC-06F2894743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4E8AF32F458E41B51D307150001153" ma:contentTypeVersion="13" ma:contentTypeDescription="Create a new document." ma:contentTypeScope="" ma:versionID="c998aadfed764799424565cd54cbf648">
  <xsd:schema xmlns:xsd="http://www.w3.org/2001/XMLSchema" xmlns:xs="http://www.w3.org/2001/XMLSchema" xmlns:p="http://schemas.microsoft.com/office/2006/metadata/properties" xmlns:ns3="86265c24-d70a-42ee-8615-c5f40da4e20e" xmlns:ns4="3b21fc70-17c6-4d6b-b0ac-807e2d1a9e70" xmlns:ns5="60b4dc61-92f9-480a-b0f0-e11e7294a73c" targetNamespace="http://schemas.microsoft.com/office/2006/metadata/properties" ma:root="true" ma:fieldsID="34fb7d2da8d36818133f53604df0d126" ns3:_="" ns4:_="" ns5:_="">
    <xsd:import namespace="86265c24-d70a-42ee-8615-c5f40da4e20e"/>
    <xsd:import namespace="3b21fc70-17c6-4d6b-b0ac-807e2d1a9e70"/>
    <xsd:import namespace="60b4dc61-92f9-480a-b0f0-e11e7294a73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5:SharedWithDetails" minOccurs="0"/>
                <xsd:element ref="ns5:SharingHintHash"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265c24-d70a-42ee-8615-c5f40da4e2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21fc70-17c6-4d6b-b0ac-807e2d1a9e7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0b4dc61-92f9-480a-b0f0-e11e7294a73c" elementFormDefault="qualified">
    <xsd:import namespace="http://schemas.microsoft.com/office/2006/documentManagement/types"/>
    <xsd:import namespace="http://schemas.microsoft.com/office/infopath/2007/PartnerControls"/>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793F17C-B5E9-441F-A4A1-378A2EA723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265c24-d70a-42ee-8615-c5f40da4e20e"/>
    <ds:schemaRef ds:uri="3b21fc70-17c6-4d6b-b0ac-807e2d1a9e70"/>
    <ds:schemaRef ds:uri="60b4dc61-92f9-480a-b0f0-e11e7294a7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C81215-F912-4266-B5B6-EDA4198F4053}">
  <ds:schemaRefs>
    <ds:schemaRef ds:uri="http://schemas.microsoft.com/sharepoint/v3/contenttype/forms"/>
  </ds:schemaRefs>
</ds:datastoreItem>
</file>

<file path=customXml/itemProps3.xml><?xml version="1.0" encoding="utf-8"?>
<ds:datastoreItem xmlns:ds="http://schemas.openxmlformats.org/officeDocument/2006/customXml" ds:itemID="{A948F918-E07C-49F5-BC40-79D382969E80}">
  <ds:schemaRefs>
    <ds:schemaRef ds:uri="http://schemas.microsoft.com/office/2006/metadata/properties"/>
    <ds:schemaRef ds:uri="http://www.w3.org/XML/1998/namespace"/>
    <ds:schemaRef ds:uri="86265c24-d70a-42ee-8615-c5f40da4e20e"/>
    <ds:schemaRef ds:uri="http://schemas.microsoft.com/office/2006/documentManagement/types"/>
    <ds:schemaRef ds:uri="3b21fc70-17c6-4d6b-b0ac-807e2d1a9e70"/>
    <ds:schemaRef ds:uri="http://purl.org/dc/terms/"/>
    <ds:schemaRef ds:uri="http://purl.org/dc/elements/1.1/"/>
    <ds:schemaRef ds:uri="http://purl.org/dc/dcmitype/"/>
    <ds:schemaRef ds:uri="http://schemas.microsoft.com/office/infopath/2007/PartnerControls"/>
    <ds:schemaRef ds:uri="http://schemas.openxmlformats.org/package/2006/metadata/core-properties"/>
    <ds:schemaRef ds:uri="60b4dc61-92f9-480a-b0f0-e11e7294a73c"/>
  </ds:schemaRefs>
</ds:datastoreItem>
</file>

<file path=docProps/app.xml><?xml version="1.0" encoding="utf-8"?>
<Properties xmlns="http://schemas.openxmlformats.org/officeDocument/2006/extended-properties" xmlns:vt="http://schemas.openxmlformats.org/officeDocument/2006/docPropsVTypes">
  <Template/>
  <TotalTime>2063</TotalTime>
  <Words>4380</Words>
  <Application>Microsoft Office PowerPoint</Application>
  <PresentationFormat>On-screen Show (4:3)</PresentationFormat>
  <Paragraphs>588</Paragraphs>
  <Slides>46</Slides>
  <Notes>23</Notes>
  <HiddenSlides>19</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Calibri</vt:lpstr>
      <vt:lpstr>Gill Sans MT</vt:lpstr>
      <vt:lpstr>Roboto</vt:lpstr>
      <vt:lpstr>Roboto Light</vt:lpstr>
      <vt:lpstr>Roboto Medium</vt:lpstr>
      <vt:lpstr>Times New Roman</vt:lpstr>
      <vt:lpstr>Wingdings</vt:lpstr>
      <vt:lpstr>New SEMI_4-3</vt:lpstr>
      <vt:lpstr>North America TC Chapter 3D Packaging &amp; Integration (3DP&amp;I) Global Technical Committee</vt:lpstr>
      <vt:lpstr>Meeting Information</vt:lpstr>
      <vt:lpstr>Announcements</vt:lpstr>
      <vt:lpstr>Leadership</vt:lpstr>
      <vt:lpstr>Leadership Changes</vt:lpstr>
      <vt:lpstr>Committee Structure Changes</vt:lpstr>
      <vt:lpstr>Organization Chart</vt:lpstr>
      <vt:lpstr>Ballot Results</vt:lpstr>
      <vt:lpstr>Activities Approved via GCS between Meetings</vt:lpstr>
      <vt:lpstr>Authorized Activities</vt:lpstr>
      <vt:lpstr>Other Activities Outside the Letter Ballot Process</vt:lpstr>
      <vt:lpstr>Authorized Ballots</vt:lpstr>
      <vt:lpstr>Abolished SNARF(s)</vt:lpstr>
      <vt:lpstr>Task Force Highlights (from Spring Meetings)</vt:lpstr>
      <vt:lpstr>Task Force Highlights (2/2)</vt:lpstr>
      <vt:lpstr>5-Year Review  </vt:lpstr>
      <vt:lpstr>PowerPoint Presentation</vt:lpstr>
      <vt:lpstr>Backup</vt:lpstr>
      <vt:lpstr>Standards to receive Inactive Status </vt:lpstr>
      <vt:lpstr>Task Force Highlights [1/2]</vt:lpstr>
      <vt:lpstr>Open SNARF(s) </vt:lpstr>
      <vt:lpstr>Meeting Schedule </vt:lpstr>
      <vt:lpstr>Task Force Updates – from Fall 2017</vt:lpstr>
      <vt:lpstr>Committee Structure Changes</vt:lpstr>
      <vt:lpstr>Outline</vt:lpstr>
      <vt:lpstr>Charter</vt:lpstr>
      <vt:lpstr>Scope</vt:lpstr>
      <vt:lpstr>Ballot Results </vt:lpstr>
      <vt:lpstr>Participating Companies*</vt:lpstr>
      <vt:lpstr>Published Standards [1/16]</vt:lpstr>
      <vt:lpstr>Published Standards [2/16]</vt:lpstr>
      <vt:lpstr>Published Standards [3/16]</vt:lpstr>
      <vt:lpstr>Published Standards [4/16]</vt:lpstr>
      <vt:lpstr>Published Standards [5/16]</vt:lpstr>
      <vt:lpstr>Published Standards [6/16]</vt:lpstr>
      <vt:lpstr>Published Standards [7/16]</vt:lpstr>
      <vt:lpstr>Published Standards [8/16]</vt:lpstr>
      <vt:lpstr>Published Standards [9/16]</vt:lpstr>
      <vt:lpstr>Published Standards [10/16]</vt:lpstr>
      <vt:lpstr>Published Standards [11/16]</vt:lpstr>
      <vt:lpstr>Published Standards [12/16]</vt:lpstr>
      <vt:lpstr>Published Standards [13/16]</vt:lpstr>
      <vt:lpstr>Published Standards [14/16]</vt:lpstr>
      <vt:lpstr>Published Standards [15/16]</vt:lpstr>
      <vt:lpstr>Published Standards [16/16]</vt:lpstr>
      <vt:lpstr>Published Standards [Packaging Volume]</vt:lpstr>
    </vt:vector>
  </TitlesOfParts>
  <Company>TSG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Trami Truong</dc:creator>
  <cp:lastModifiedBy>Laura Nguyen</cp:lastModifiedBy>
  <cp:revision>188</cp:revision>
  <cp:lastPrinted>2015-11-04T20:24:45Z</cp:lastPrinted>
  <dcterms:created xsi:type="dcterms:W3CDTF">2016-05-31T19:24:36Z</dcterms:created>
  <dcterms:modified xsi:type="dcterms:W3CDTF">2020-07-09T07:29:38Z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0x0101002B4E8AF32F458E41B51D307150001153</vt:lpwstr>
  </property>
</Properties>
</file>